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6"/>
  </p:sldMasterIdLst>
  <p:sldIdLst>
    <p:sldId id="257" r:id="rId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E5BF0-F160-F519-73A6-92CFCFEE7ECC}" v="3" dt="2024-07-09T16:12:17.356"/>
    <p1510:client id="{5C4E9FAB-8839-46C8-B7FD-9D37E999E0F9}" v="5" dt="2024-07-09T15:58:12.185"/>
    <p1510:client id="{FAB9ED59-6787-A1DE-C2C0-DE5D434B41C3}" v="9" dt="2024-07-09T15:59:23.7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62" d="100"/>
          <a:sy n="62" d="100"/>
        </p:scale>
        <p:origin x="122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5" Type="http://schemas.openxmlformats.org/officeDocument/2006/relationships/customXml" Target="../customXml/item5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8136" y="408899"/>
            <a:ext cx="7962127" cy="161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7738" y="2299467"/>
            <a:ext cx="3533262" cy="35112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DD1D21"/>
                </a:solidFill>
                <a:latin typeface="ShellHeavy" pitchFamily="2" charset="0"/>
                <a:cs typeface="Arial"/>
              </a:rPr>
              <a:t>Shell Graduate &amp; Assessed Internship Programmes</a:t>
            </a:r>
            <a:endParaRPr sz="1100" dirty="0">
              <a:latin typeface="ShellHeavy" pitchFamily="2" charset="0"/>
              <a:cs typeface="Arial"/>
            </a:endParaRPr>
          </a:p>
          <a:p>
            <a:pPr marL="12700" marR="166370">
              <a:lnSpc>
                <a:spcPct val="100000"/>
              </a:lnSpc>
              <a:spcBef>
                <a:spcPts val="1040"/>
              </a:spcBef>
            </a:pPr>
            <a:r>
              <a:rPr sz="900" dirty="0">
                <a:solidFill>
                  <a:srgbClr val="595959"/>
                </a:solidFill>
                <a:latin typeface="ShellBook" pitchFamily="2" charset="0"/>
                <a:cs typeface="Microsoft Sans Serif"/>
              </a:rPr>
              <a:t>Our graduates come from different backgrounds, countries and  cultures, bringing a huge variety of skills and experiences to our  team. But there are a few things we consistently look out for when it  comes to applications - things like how you work with others, absorb</a:t>
            </a:r>
            <a:r>
              <a:rPr lang="en-US" sz="900" dirty="0">
                <a:solidFill>
                  <a:srgbClr val="595959"/>
                </a:solidFill>
                <a:latin typeface="ShellBook" pitchFamily="2" charset="0"/>
                <a:cs typeface="Microsoft Sans Serif"/>
              </a:rPr>
              <a:t> </a:t>
            </a:r>
            <a:r>
              <a:rPr sz="900" dirty="0">
                <a:solidFill>
                  <a:srgbClr val="595959"/>
                </a:solidFill>
                <a:latin typeface="ShellBook" pitchFamily="2" charset="0"/>
                <a:cs typeface="Microsoft Sans Serif"/>
              </a:rPr>
              <a:t>information, your creative problem-solving abilities and your drive and self-confidence.</a:t>
            </a:r>
            <a:endParaRPr sz="900" dirty="0">
              <a:latin typeface="ShellBook" pitchFamily="2" charset="0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950" dirty="0">
              <a:latin typeface="ShellBook" pitchFamily="2" charset="0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595959"/>
                </a:solidFill>
                <a:latin typeface="ShellMedium" pitchFamily="2" charset="0"/>
                <a:cs typeface="Arial Black"/>
              </a:rPr>
              <a:t>Minimum qualifications</a:t>
            </a:r>
            <a:endParaRPr sz="900" dirty="0">
              <a:latin typeface="ShellMedium" pitchFamily="2" charset="0"/>
              <a:cs typeface="Arial Black"/>
            </a:endParaRPr>
          </a:p>
          <a:p>
            <a:pPr marL="12700" marR="25400">
              <a:lnSpc>
                <a:spcPct val="100000"/>
              </a:lnSpc>
            </a:pPr>
            <a:r>
              <a:rPr sz="900" dirty="0">
                <a:solidFill>
                  <a:srgbClr val="595959"/>
                </a:solidFill>
                <a:latin typeface="ShellBook" pitchFamily="2" charset="0"/>
                <a:cs typeface="Microsoft Sans Serif"/>
              </a:rPr>
              <a:t>We welcome applicants who have either already graduated from a  recognised university or are in the final year of their degree course. In  most countries, we don’t ask for specific grades, but a strong academic  record will help.</a:t>
            </a:r>
            <a:endParaRPr sz="900" dirty="0">
              <a:latin typeface="ShellBook" pitchFamily="2" charset="0"/>
              <a:cs typeface="Microsoft Sans Serif"/>
            </a:endParaRPr>
          </a:p>
          <a:p>
            <a:pPr marL="128270" marR="68580" indent="-116205">
              <a:lnSpc>
                <a:spcPct val="100000"/>
              </a:lnSpc>
              <a:spcBef>
                <a:spcPts val="1080"/>
              </a:spcBef>
              <a:buChar char="•"/>
              <a:tabLst>
                <a:tab pos="128905" algn="l"/>
              </a:tabLst>
            </a:pPr>
            <a:r>
              <a:rPr sz="900" dirty="0">
                <a:solidFill>
                  <a:srgbClr val="595959"/>
                </a:solidFill>
                <a:latin typeface="ShellBook" pitchFamily="2" charset="0"/>
                <a:cs typeface="Microsoft Sans Serif"/>
              </a:rPr>
              <a:t>To be eligible for an Assessed Internship, you should be an actively  enrolled final year Master (WO) or PhD student in the Netherlands.</a:t>
            </a:r>
            <a:endParaRPr sz="900" dirty="0">
              <a:latin typeface="ShellBook" pitchFamily="2" charset="0"/>
              <a:cs typeface="Microsoft Sans Serif"/>
            </a:endParaRPr>
          </a:p>
          <a:p>
            <a:pPr marL="128270" marR="5080" indent="-116205">
              <a:lnSpc>
                <a:spcPct val="100000"/>
              </a:lnSpc>
              <a:buChar char="•"/>
              <a:tabLst>
                <a:tab pos="128905" algn="l"/>
              </a:tabLst>
            </a:pPr>
            <a:r>
              <a:rPr sz="900" dirty="0">
                <a:solidFill>
                  <a:srgbClr val="595959"/>
                </a:solidFill>
                <a:latin typeface="ShellBook" pitchFamily="2" charset="0"/>
                <a:cs typeface="Microsoft Sans Serif"/>
              </a:rPr>
              <a:t>To be eligible for full-time opportunities (Shell Graduate Programme),  you should be in your final year of a Master (WO) or PhD study</a:t>
            </a:r>
            <a:endParaRPr sz="900" dirty="0">
              <a:latin typeface="ShellBook" pitchFamily="2" charset="0"/>
              <a:cs typeface="Microsoft Sans Serif"/>
            </a:endParaRPr>
          </a:p>
          <a:p>
            <a:pPr marL="128270" marR="367665">
              <a:lnSpc>
                <a:spcPct val="100000"/>
              </a:lnSpc>
            </a:pPr>
            <a:r>
              <a:rPr sz="900" dirty="0">
                <a:solidFill>
                  <a:srgbClr val="595959"/>
                </a:solidFill>
                <a:latin typeface="ShellBook" pitchFamily="2" charset="0"/>
                <a:cs typeface="Microsoft Sans Serif"/>
              </a:rPr>
              <a:t>and have less than three years relevant work experience after  graduation.</a:t>
            </a:r>
            <a:endParaRPr sz="900" dirty="0">
              <a:latin typeface="ShellBook" pitchFamily="2" charset="0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900" dirty="0">
                <a:solidFill>
                  <a:srgbClr val="595959"/>
                </a:solidFill>
                <a:latin typeface="ShellBook" pitchFamily="2" charset="0"/>
                <a:cs typeface="Microsoft Sans Serif"/>
              </a:rPr>
              <a:t>You are required to have graduated prior to your first day at Shell.</a:t>
            </a:r>
            <a:endParaRPr sz="900" dirty="0">
              <a:latin typeface="ShellBook" pitchFamily="2" charset="0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900" dirty="0">
                <a:solidFill>
                  <a:srgbClr val="595959"/>
                </a:solidFill>
                <a:latin typeface="ShellBook" pitchFamily="2" charset="0"/>
                <a:cs typeface="Arial Black"/>
              </a:rPr>
              <a:t>Visit </a:t>
            </a:r>
            <a:r>
              <a:rPr sz="900" dirty="0">
                <a:solidFill>
                  <a:srgbClr val="DD1D21"/>
                </a:solidFill>
                <a:latin typeface="ShellBold" pitchFamily="2" charset="0"/>
                <a:cs typeface="Verdana"/>
              </a:rPr>
              <a:t>Shell Careers </a:t>
            </a:r>
            <a:r>
              <a:rPr sz="900" dirty="0">
                <a:solidFill>
                  <a:srgbClr val="595959"/>
                </a:solidFill>
                <a:latin typeface="ShellBook" pitchFamily="2" charset="0"/>
                <a:cs typeface="Arial Black"/>
              </a:rPr>
              <a:t>to apply</a:t>
            </a:r>
            <a:endParaRPr sz="900" dirty="0">
              <a:latin typeface="ShellBook" pitchFamily="2" charset="0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7738" y="408899"/>
            <a:ext cx="3228462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ShellHeavy" pitchFamily="2" charset="0"/>
              </a:rPr>
              <a:t>You can progress  as we work on the energy transition  together.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8718" y="6369164"/>
            <a:ext cx="4359681" cy="1403235"/>
          </a:xfrm>
          <a:prstGeom prst="rect">
            <a:avLst/>
          </a:prstGeom>
        </p:spPr>
      </p:pic>
      <p:pic>
        <p:nvPicPr>
          <p:cNvPr id="6" name="Picture 5" descr="A gold and black banner with a logo&#10;&#10;Description automatically generated">
            <a:extLst>
              <a:ext uri="{FF2B5EF4-FFF2-40B4-BE49-F238E27FC236}">
                <a16:creationId xmlns:a16="http://schemas.microsoft.com/office/drawing/2014/main" id="{9616E60E-564B-F236-1D24-4E0F87AAA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707" y="5943600"/>
            <a:ext cx="672581" cy="3013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hell Document" ma:contentTypeID="0x0101006F0A470EEB1140E7AA14F4CE8A50B54C0001CB1477F4DD432AA86DD56CC3887AF400D6A554286532C642BBB04FB5F1D63243" ma:contentTypeVersion="165" ma:contentTypeDescription="Shell Document Content Type" ma:contentTypeScope="" ma:versionID="6f7ac4a955bbcfa937672b78b34ac509">
  <xsd:schema xmlns:xsd="http://www.w3.org/2001/XMLSchema" xmlns:xs="http://www.w3.org/2001/XMLSchema" xmlns:p="http://schemas.microsoft.com/office/2006/metadata/properties" xmlns:ns1="http://schemas.microsoft.com/sharepoint/v3" xmlns:ns2="61ec07c7-d64e-4912-b3a5-fa3ca62431a0" xmlns:ns4="http://schemas.microsoft.com/sharepoint/v4" xmlns:ns5="a9136d41-d2d9-4856-ac4d-8768f441f380" targetNamespace="http://schemas.microsoft.com/office/2006/metadata/properties" ma:root="true" ma:fieldsID="a908a18a994ddf70c7942d4c5d9db8d0" ns1:_="" ns2:_="" ns4:_="" ns5:_="">
    <xsd:import namespace="http://schemas.microsoft.com/sharepoint/v3"/>
    <xsd:import namespace="61ec07c7-d64e-4912-b3a5-fa3ca62431a0"/>
    <xsd:import namespace="http://schemas.microsoft.com/sharepoint/v4"/>
    <xsd:import namespace="a9136d41-d2d9-4856-ac4d-8768f441f380"/>
    <xsd:element name="properties">
      <xsd:complexType>
        <xsd:sequence>
          <xsd:element name="documentManagement">
            <xsd:complexType>
              <xsd:all>
                <xsd:element ref="ns2:_dlc_DocIdUrl" minOccurs="0"/>
                <xsd:element ref="ns1:Shell_x0020_SharePoint_x0020_SAEF_x0020_Owner" minOccurs="0"/>
                <xsd:element ref="ns1:Shell_x0020_SharePoint_x0020_SAEF_x0020_SiteCollectionName"/>
                <xsd:element ref="ns1:Shell_x0020_SharePoint_x0020_SAEF_x0020_SiteOwner"/>
                <xsd:element ref="ns1:Shell_x0020_SharePoint_x0020_SAEF_x0020_Collection"/>
                <xsd:element ref="ns1:Shell_x0020_SharePoint_x0020_SAEF_x0020_KeepFileLocal"/>
                <xsd:element ref="ns2:_dlc_DocId" minOccurs="0"/>
                <xsd:element ref="ns2:_dlc_DocIdPersistId" minOccurs="0"/>
                <xsd:element ref="ns1:Shell_x0020_SharePoint_x0020_SAEF_x0020_FilePlanRecordType" minOccurs="0"/>
                <xsd:element ref="ns1:Shell_x0020_SharePoint_x0020_SAEF_x0020_RecordStatus" minOccurs="0"/>
                <xsd:element ref="ns1:Shell_x0020_SharePoint_x0020_SAEF_x0020_Declarer" minOccurs="0"/>
                <xsd:element ref="ns1:Shell_x0020_SharePoint_x0020_SAEF_x0020_IsRecord" minOccurs="0"/>
                <xsd:element ref="ns1:Shell_x0020_SharePoint_x0020_SAEF_x0020_TRIMRecordNumber" minOccurs="0"/>
                <xsd:element ref="ns1:_dlc_Exempt" minOccurs="0"/>
                <xsd:element ref="ns1:_dlc_ExpireDateSaved" minOccurs="0"/>
                <xsd:element ref="ns1:_dlc_ExpireDate" minOccurs="0"/>
                <xsd:element ref="ns2:n852c0eb859b428897739234c1316a25" minOccurs="0"/>
                <xsd:element ref="ns2:TaxCatchAll" minOccurs="0"/>
                <xsd:element ref="ns2:TaxCatchAllLabel" minOccurs="0"/>
                <xsd:element ref="ns1:Shell_x0020_SharePoint_x0020_SAEF_x0020_AssetIdentifier" minOccurs="0"/>
                <xsd:element ref="ns2:i90ee49943fe4759ae1c26fe948f4abb" minOccurs="0"/>
                <xsd:element ref="ns4:IconOverlay" minOccurs="0"/>
                <xsd:element ref="ns1:SAEFSecurityClassificationTaxHTField0" minOccurs="0"/>
                <xsd:element ref="ns1:Shell_x0020_SharePoint_x0020_SAEF_x0020_ExportControlClassificationTaxHTField0" minOccurs="0"/>
                <xsd:element ref="ns1:Shell_x0020_SharePoint_x0020_SAEF_x0020_DocumentStatusTaxHTField0" minOccurs="0"/>
                <xsd:element ref="ns1:Shell_x0020_SharePoint_x0020_SAEF_x0020_DocumentTypeTaxHTField0" minOccurs="0"/>
                <xsd:element ref="ns1:Shell_x0020_SharePoint_x0020_SAEF_x0020_BusinessTaxHTField0" minOccurs="0"/>
                <xsd:element ref="ns1:Shell_x0020_SharePoint_x0020_SAEF_x0020_BusinessUnitRegionTaxHTField0" minOccurs="0"/>
                <xsd:element ref="ns1:Shell_x0020_SharePoint_x0020_SAEF_x0020_GlobalFunctionTaxHTField0" minOccurs="0"/>
                <xsd:element ref="ns1:Shell_x0020_SharePoint_x0020_SAEF_x0020_BusinessProcessTaxHTField0" minOccurs="0"/>
                <xsd:element ref="ns1:Shell_x0020_SharePoint_x0020_SAEF_x0020_LegalEntityTaxHTField0" minOccurs="0"/>
                <xsd:element ref="ns1:Shell_x0020_SharePoint_x0020_SAEF_x0020_WorkgroupIDTaxHTField0" minOccurs="0"/>
                <xsd:element ref="ns1:Shell_x0020_SharePoint_x0020_SAEF_x0020_LanguageTaxHTField0" minOccurs="0"/>
                <xsd:element ref="ns1:Shell_x0020_SharePoint_x0020_SAEF_x0020_CountryOfJurisdictionTaxHTField0" minOccurs="0"/>
                <xsd:element ref="ns5:lcf76f155ced4ddcb4097134ff3c332f" minOccurs="0"/>
                <xsd:element ref="ns5:MediaServiceMetadata" minOccurs="0"/>
                <xsd:element ref="ns5:MediaServiceFastMetadata" minOccurs="0"/>
                <xsd:element ref="ns5:MediaServiceObjectDetectorVersions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5:MediaServiceDateTaken" minOccurs="0"/>
                <xsd:element ref="ns2:SharedWithUsers" minOccurs="0"/>
                <xsd:element ref="ns2:SharedWithDetails" minOccurs="0"/>
                <xsd:element ref="ns5:MediaServiceSearchProperties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hell_x0020_SharePoint_x0020_SAEF_x0020_Owner" ma:index="8" nillable="true" ma:displayName="Owner" ma:hidden="true" ma:internalName="Shell_x0020_SharePoint_x0020_SAEF_x0020_Owner">
      <xsd:simpleType>
        <xsd:restriction base="dms:Text"/>
      </xsd:simpleType>
    </xsd:element>
    <xsd:element name="Shell_x0020_SharePoint_x0020_SAEF_x0020_SiteCollectionName" ma:index="17" ma:displayName="Site Collection Name" ma:default="Campus Ambassador Programme" ma:hidden="true" ma:internalName="Shell_x0020_SharePoint_x0020_SAEF_x0020_SiteCollectionName">
      <xsd:simpleType>
        <xsd:restriction base="dms:Text"/>
      </xsd:simpleType>
    </xsd:element>
    <xsd:element name="Shell_x0020_SharePoint_x0020_SAEF_x0020_SiteOwner" ma:index="18" ma:displayName="Site Owner" ma:default="europe\bianca.mensah" ma:hidden="true" ma:internalName="Shell_x0020_SharePoint_x0020_SAEF_x0020_SiteOwner">
      <xsd:simpleType>
        <xsd:restriction base="dms:Text"/>
      </xsd:simpleType>
    </xsd:element>
    <xsd:element name="Shell_x0020_SharePoint_x0020_SAEF_x0020_Collection" ma:index="21" ma:displayName="Collection" ma:default="0" ma:hidden="true" ma:internalName="Shell_x0020_SharePoint_x0020_SAEF_x0020_Collection">
      <xsd:simpleType>
        <xsd:restriction base="dms:Boolean"/>
      </xsd:simpleType>
    </xsd:element>
    <xsd:element name="Shell_x0020_SharePoint_x0020_SAEF_x0020_KeepFileLocal" ma:index="22" ma:displayName="Keep File Local" ma:default="0" ma:hidden="true" ma:internalName="Shell_x0020_SharePoint_x0020_SAEF_x0020_KeepFileLocal" ma:readOnly="false">
      <xsd:simpleType>
        <xsd:restriction base="dms:Boolean"/>
      </xsd:simpleType>
    </xsd:element>
    <xsd:element name="Shell_x0020_SharePoint_x0020_SAEF_x0020_FilePlanRecordType" ma:index="30" nillable="true" ma:displayName="File Plan Record Type" ma:hidden="true" ma:internalName="Shell_x0020_SharePoint_x0020_SAEF_x0020_FilePlanRecordType">
      <xsd:simpleType>
        <xsd:restriction base="dms:Text"/>
      </xsd:simpleType>
    </xsd:element>
    <xsd:element name="Shell_x0020_SharePoint_x0020_SAEF_x0020_RecordStatus" ma:index="31" nillable="true" ma:displayName="Record Status" ma:hidden="true" ma:internalName="Shell_x0020_SharePoint_x0020_SAEF_x0020_RecordStatus">
      <xsd:simpleType>
        <xsd:restriction base="dms:Text"/>
      </xsd:simpleType>
    </xsd:element>
    <xsd:element name="Shell_x0020_SharePoint_x0020_SAEF_x0020_Declarer" ma:index="32" nillable="true" ma:displayName="Declarer" ma:hidden="true" ma:internalName="Shell_x0020_SharePoint_x0020_SAEF_x0020_Declarer">
      <xsd:simpleType>
        <xsd:restriction base="dms:Text"/>
      </xsd:simpleType>
    </xsd:element>
    <xsd:element name="Shell_x0020_SharePoint_x0020_SAEF_x0020_IsRecord" ma:index="33" nillable="true" ma:displayName="Is Record" ma:hidden="true" ma:internalName="Shell_x0020_SharePoint_x0020_SAEF_x0020_IsRecord">
      <xsd:simpleType>
        <xsd:restriction base="dms:Text"/>
      </xsd:simpleType>
    </xsd:element>
    <xsd:element name="Shell_x0020_SharePoint_x0020_SAEF_x0020_TRIMRecordNumber" ma:index="34" nillable="true" ma:displayName="TRIM Record Number" ma:hidden="true" ma:internalName="Shell_x0020_SharePoint_x0020_SAEF_x0020_TRIMRecordNumber">
      <xsd:simpleType>
        <xsd:restriction base="dms:Text"/>
      </xsd:simpleType>
    </xsd:element>
    <xsd:element name="_dlc_Exempt" ma:index="35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36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37" nillable="true" ma:displayName="Expiration Date" ma:hidden="true" ma:internalName="_dlc_ExpireDate" ma:readOnly="true">
      <xsd:simpleType>
        <xsd:restriction base="dms:DateTime"/>
      </xsd:simpleType>
    </xsd:element>
    <xsd:element name="Shell_x0020_SharePoint_x0020_SAEF_x0020_AssetIdentifier" ma:index="41" nillable="true" ma:displayName="Asset Identifier" ma:hidden="true" ma:internalName="Shell_x0020_SharePoint_x0020_SAEF_x0020_AssetIdentifier">
      <xsd:simpleType>
        <xsd:restriction base="dms:Text"/>
      </xsd:simpleType>
    </xsd:element>
    <xsd:element name="SAEFSecurityClassificationTaxHTField0" ma:index="45" ma:taxonomy="true" ma:internalName="SAEFSecurityClassificationTaxHTField0" ma:taxonomyFieldName="SAEFSecurityClassification" ma:displayName="Security Classification" ma:default="10;#Internal|21aa7f98-4035-4019-a764-107acb7269af" ma:fieldId="{2ce2f798-4e95-48f9-a317-73f854109466}" ma:sspId="e3aebf70-341c-4d91-bdd3-aba9df361687" ma:termSetId="daf890f0-167e-4ee2-a9fd-a81536ed81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ExportControlClassificationTaxHTField0" ma:index="46" nillable="true" ma:taxonomy="true" ma:internalName="Shell_x0020_SharePoint_x0020_SAEF_x0020_ExportControlClassificationTaxHTField0" ma:taxonomyFieldName="Shell_x0020_SharePoint_x0020_SAEF_x0020_ExportControlClassification" ma:displayName="Export Control" ma:readOnly="false" ma:default="9;#Non-US content - Non Controlled|2ac8835e-0587-4096-a6e2-1f68da1e6cb3" ma:fieldId="{334f96ae-8e6f-4bca-bd92-9698e8369ad6}" ma:sspId="e3aebf70-341c-4d91-bdd3-aba9df361687" ma:termSetId="0a37200c-155d-4bd2-8a71-6ee4023d1a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DocumentStatusTaxHTField0" ma:index="47" ma:taxonomy="true" ma:internalName="Shell_x0020_SharePoint_x0020_SAEF_x0020_DocumentStatusTaxHTField0" ma:taxonomyFieldName="Shell_x0020_SharePoint_x0020_SAEF_x0020_DocumentStatus" ma:displayName="Document Status" ma:default="11;#Draft|1c86f377-7d91-4c95-bd5b-c18c83fe0aa5" ma:fieldId="{627a77c6-2170-43dd-a0ef-eb6a3870ea75}" ma:sspId="e3aebf70-341c-4d91-bdd3-aba9df361687" ma:termSetId="935aba77-d2cb-414d-bb70-87b73a0515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DocumentTypeTaxHTField0" ma:index="48" ma:taxonomy="true" ma:internalName="Shell_x0020_SharePoint_x0020_SAEF_x0020_DocumentTypeTaxHTField0" ma:taxonomyFieldName="Shell_x0020_SharePoint_x0020_SAEF_x0020_DocumentType" ma:displayName="Document Type" ma:default="" ma:fieldId="{566fdc14-b4fa-46ee-a88e-e2aac7ad2eac}" ma:sspId="e3aebf70-341c-4d91-bdd3-aba9df361687" ma:termSetId="33cf7531-2950-475f-a2b2-d3a9a412c42d" ma:anchorId="c612f0ce-2297-4eb9-807a-d2d5d984dc14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BusinessTaxHTField0" ma:index="49" ma:taxonomy="true" ma:internalName="Shell_x0020_SharePoint_x0020_SAEF_x0020_BusinessTaxHTField0" ma:taxonomyFieldName="Shell_x0020_SharePoint_x0020_SAEF_x0020_Business" ma:displayName="Business" ma:default="1;#Global Functions|97a538f4-23ff-40fe-9c6e-c1dbb6867298" ma:fieldId="{0d7acb72-5c17-4ee6-b184-d60d15597f6a}" ma:sspId="e3aebf70-341c-4d91-bdd3-aba9df361687" ma:termSetId="f928660f-a52c-4d0d-a7a1-af45e8e16d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BusinessUnitRegionTaxHTField0" ma:index="50" ma:taxonomy="true" ma:internalName="Shell_x0020_SharePoint_x0020_SAEF_x0020_BusinessUnitRegionTaxHTField0" ma:taxonomyFieldName="Shell_x0020_SharePoint_x0020_SAEF_x0020_BusinessUnitRegion" ma:displayName="Business Unit/Region" ma:default="1;#Global Functions|97a538f4-23ff-40fe-9c6e-c1dbb6867298" ma:fieldId="{98984985-015b-4079-8918-b5a01b45e4b3}" ma:sspId="e3aebf70-341c-4d91-bdd3-aba9df361687" ma:termSetId="f928660f-a52c-4d0d-a7a1-af45e8e16d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GlobalFunctionTaxHTField0" ma:index="51" ma:taxonomy="true" ma:internalName="Shell_x0020_SharePoint_x0020_SAEF_x0020_GlobalFunctionTaxHTField0" ma:taxonomyFieldName="Shell_x0020_SharePoint_x0020_SAEF_x0020_GlobalFunction" ma:displayName="Business Function" ma:default="115;#Human Resources|c247491f-f20d-4827-b936-785e70fab918" ma:fieldId="{1284211f-8330-48b1-a5cc-ec1f0d9b0f7a}" ma:sspId="e3aebf70-341c-4d91-bdd3-aba9df361687" ma:termSetId="354c4cc3-2d4b-4608-9bbd-a538d7fca2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BusinessProcessTaxHTField0" ma:index="52" nillable="true" ma:taxonomy="true" ma:internalName="Shell_x0020_SharePoint_x0020_SAEF_x0020_BusinessProcessTaxHTField0" ma:taxonomyFieldName="Shell_x0020_SharePoint_x0020_SAEF_x0020_BusinessProcess" ma:displayName="Business Process" ma:default="8;#HR - Global People Process|165c3097-f313-450c-bf1e-f87711cdf9ff" ma:fieldId="{f7493bb9-5348-44de-a787-5c9f505950a2}" ma:sspId="e3aebf70-341c-4d91-bdd3-aba9df361687" ma:termSetId="f105a133-66fc-4406-afa4-8b472c9cdbb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LegalEntityTaxHTField0" ma:index="53" ma:taxonomy="true" ma:internalName="Shell_x0020_SharePoint_x0020_SAEF_x0020_LegalEntityTaxHTField0" ma:taxonomyFieldName="Shell_x0020_SharePoint_x0020_SAEF_x0020_LegalEntity" ma:displayName="Legal Entity" ma:default="4;#Shell International|8eeb2d5c-734a-4728-be99-cc21b048d298" ma:fieldId="{529dd253-148e-4d10-9b8c-1444f6695d3b}" ma:sspId="e3aebf70-341c-4d91-bdd3-aba9df361687" ma:termSetId="94b6dd6e-4329-4f68-907b-ed5bdd50f8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WorkgroupIDTaxHTField0" ma:index="54" ma:taxonomy="true" ma:internalName="Shell_x0020_SharePoint_x0020_SAEF_x0020_WorkgroupIDTaxHTField0" ma:taxonomyFieldName="Shell_x0020_SharePoint_x0020_SAEF_x0020_WorkgroupID" ma:displayName="TRIM Workgroup" ma:default="5;#HR Recruitment - 10351|5f660fe1-15d6-4d68-aef4-afc4c46b83de" ma:fieldId="{c47cabfe-a1bc-4e26-91b8-d95c8ce41647}" ma:sspId="e3aebf70-341c-4d91-bdd3-aba9df361687" ma:termSetId="85736b86-0546-4c3b-b21c-7ab07eee05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LanguageTaxHTField0" ma:index="55" ma:taxonomy="true" ma:internalName="Shell_x0020_SharePoint_x0020_SAEF_x0020_LanguageTaxHTField0" ma:taxonomyFieldName="Shell_x0020_SharePoint_x0020_SAEF_x0020_Language" ma:displayName="Language" ma:default="6;#English|bd3ad5ee-f0c3-40aa-8cc8-36ef09940af3" ma:fieldId="{a99e316a-5158-4b34-9a98-5674ef8a1639}" ma:sspId="e3aebf70-341c-4d91-bdd3-aba9df361687" ma:termSetId="b2561cd2-09b2-4dce-b5be-021768df6d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CountryOfJurisdictionTaxHTField0" ma:index="56" ma:taxonomy="true" ma:internalName="Shell_x0020_SharePoint_x0020_SAEF_x0020_CountryOfJurisdictionTaxHTField0" ma:taxonomyFieldName="Shell_x0020_SharePoint_x0020_SAEF_x0020_CountryOfJurisdiction" ma:displayName="Country of Jurisdiction" ma:default="7;#NETHERLANDS|54565ecb-470f-40ea-a584-819150a65a13" ma:fieldId="{dc07035f-7987-48f5-ba88-2d29e2b62c9e}" ma:sspId="e3aebf70-341c-4d91-bdd3-aba9df361687" ma:termSetId="a560ecad-89fd-4dcd-adad-4e15e7baec5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c07c7-d64e-4912-b3a5-fa3ca62431a0" elementFormDefault="qualified">
    <xsd:import namespace="http://schemas.microsoft.com/office/2006/documentManagement/types"/>
    <xsd:import namespace="http://schemas.microsoft.com/office/infopath/2007/PartnerControls"/>
    <xsd:element name="_dlc_DocIdUrl" ma:index="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n852c0eb859b428897739234c1316a25" ma:index="38" ma:taxonomy="true" ma:internalName="n852c0eb859b428897739234c1316a25" ma:taxonomyFieldName="Shell_x0020_SharePoint_x0020_SIS_x0020_BusinessProcess" ma:displayName="Business Process" ma:default="" ma:fieldId="{7852c0eb-859b-4288-9773-9234c1316a25}" ma:sspId="e3aebf70-341c-4d91-bdd3-aba9df361687" ma:termSetId="33cf7531-2950-475f-a2b2-d3a9a412c42d" ma:anchorId="c9d08b9e-ddad-49b9-b049-79dc76e2c99b" ma:open="false" ma:isKeyword="false">
      <xsd:complexType>
        <xsd:sequence>
          <xsd:element ref="pc:Terms" minOccurs="0" maxOccurs="1"/>
        </xsd:sequence>
      </xsd:complexType>
    </xsd:element>
    <xsd:element name="TaxCatchAll" ma:index="39" nillable="true" ma:displayName="Taxonomy Catch All Column" ma:hidden="true" ma:list="{f7d4666b-dfef-442e-b921-9d8069ea1384}" ma:internalName="TaxCatchAll" ma:showField="CatchAllData" ma:web="61ec07c7-d64e-4912-b3a5-fa3ca62431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0" nillable="true" ma:displayName="Taxonomy Catch All Column1" ma:hidden="true" ma:list="{f7d4666b-dfef-442e-b921-9d8069ea1384}" ma:internalName="TaxCatchAllLabel" ma:readOnly="true" ma:showField="CatchAllDataLabel" ma:web="61ec07c7-d64e-4912-b3a5-fa3ca62431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90ee49943fe4759ae1c26fe948f4abb" ma:index="42" ma:taxonomy="true" ma:internalName="i90ee49943fe4759ae1c26fe948f4abb" ma:taxonomyFieldName="Shell_x0020_SharePoint_x0020_SIS_x0020_HRFunction" ma:displayName="HR Function" ma:default="" ma:fieldId="{290ee499-43fe-4759-ae1c-26fe948f4abb}" ma:sspId="e3aebf70-341c-4d91-bdd3-aba9df361687" ma:termSetId="33cf7531-2950-475f-a2b2-d3a9a412c42d" ma:anchorId="7da90033-8509-458c-a607-6070c91f75df" ma:open="false" ma:isKeyword="false">
      <xsd:complexType>
        <xsd:sequence>
          <xsd:element ref="pc:Terms" minOccurs="0" maxOccurs="1"/>
        </xsd:sequence>
      </xsd:complexType>
    </xsd:element>
    <xsd:element name="SharedWithUsers" ma:index="6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4" nillable="true" ma:displayName="IconOverlay" ma:hidden="true" ma:internalName="IconOverlay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36d41-d2d9-4856-ac4d-8768f441f38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58" nillable="true" ma:taxonomy="true" ma:internalName="lcf76f155ced4ddcb4097134ff3c332f" ma:taxonomyFieldName="MediaServiceImageTags" ma:displayName="Image Tags" ma:readOnly="false" ma:fieldId="{5cf76f15-5ced-4ddc-b409-7134ff3c332f}" ma:taxonomyMulti="true" ma:sspId="e3aebf70-341c-4d91-bdd3-aba9df361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5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6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6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6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6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6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6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6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7" ma:displayName="Author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" local="true">
  <p:Name>Shell Document Base</p:Name>
  <p:Description/>
  <p:Statement/>
  <p:PolicyItems/>
</p:Policy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EFSecurity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Confidential</TermName>
          <TermId xmlns="http://schemas.microsoft.com/office/infopath/2007/PartnerControls">e4bc29b2-6e76-48cc-b090-8b544c0802ae</TermId>
        </TermInfo>
      </Terms>
    </SAEFSecurityClassificationTaxHTField0>
    <lcf76f155ced4ddcb4097134ff3c332f xmlns="a9136d41-d2d9-4856-ac4d-8768f441f380">
      <Terms xmlns="http://schemas.microsoft.com/office/infopath/2007/PartnerControls"/>
    </lcf76f155ced4ddcb4097134ff3c332f>
    <TaxCatchAll xmlns="61ec07c7-d64e-4912-b3a5-fa3ca62431a0">
      <Value>13</Value>
      <Value>115</Value>
      <Value>11</Value>
      <Value>9</Value>
      <Value>8</Value>
      <Value>7</Value>
      <Value>6</Value>
      <Value>5</Value>
      <Value>4</Value>
      <Value>1</Value>
    </TaxCatchAll>
    <SharedWithUsers xmlns="61ec07c7-d64e-4912-b3a5-fa3ca62431a0">
      <UserInfo>
        <DisplayName/>
        <AccountId xsi:nil="true"/>
        <AccountType/>
      </UserInfo>
    </SharedWithUsers>
    <MediaLengthInSeconds xmlns="a9136d41-d2d9-4856-ac4d-8768f441f380" xsi:nil="true"/>
    <Shell_x0020_SharePoint_x0020_SAEF_x0020_LegalEntity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Shell International</TermName>
          <TermId xmlns="http://schemas.microsoft.com/office/infopath/2007/PartnerControls">8eeb2d5c-734a-4728-be99-cc21b048d298</TermId>
        </TermInfo>
      </Terms>
    </Shell_x0020_SharePoint_x0020_SAEF_x0020_LegalEntityTaxHTField0>
    <Shell_x0020_SharePoint_x0020_SAEF_x0020_CountryOfJurisdic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NETHERLANDS</TermName>
          <TermId xmlns="http://schemas.microsoft.com/office/infopath/2007/PartnerControls">54565ecb-470f-40ea-a584-819150a65a13</TermId>
        </TermInfo>
      </Terms>
    </Shell_x0020_SharePoint_x0020_SAEF_x0020_CountryOfJurisdictionTaxHTField0>
    <Shell_x0020_SharePoint_x0020_SAEF_x0020_Collection xmlns="http://schemas.microsoft.com/sharepoint/v3">false</Shell_x0020_SharePoint_x0020_SAEF_x0020_Collection>
    <Shell_x0020_SharePoint_x0020_SAEF_x0020_Busin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 Functions</TermName>
          <TermId xmlns="http://schemas.microsoft.com/office/infopath/2007/PartnerControls">97a538f4-23ff-40fe-9c6e-c1dbb6867298</TermId>
        </TermInfo>
      </Terms>
    </Shell_x0020_SharePoint_x0020_SAEF_x0020_BusinessTaxHTField0>
    <Shell_x0020_SharePoint_x0020_SAEF_x0020_RecordStatus xmlns="http://schemas.microsoft.com/sharepoint/v3" xsi:nil="true"/>
    <IconOverlay xmlns="http://schemas.microsoft.com/sharepoint/v4" xsi:nil="true"/>
    <Shell_x0020_SharePoint_x0020_SAEF_x0020_ExportControl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Non-US content - Non Controlled</TermName>
          <TermId xmlns="http://schemas.microsoft.com/office/infopath/2007/PartnerControls">2ac8835e-0587-4096-a6e2-1f68da1e6cb3</TermId>
        </TermInfo>
      </Terms>
    </Shell_x0020_SharePoint_x0020_SAEF_x0020_ExportControlClassificationTaxHTField0>
    <Shell_x0020_SharePoint_x0020_SAEF_x0020_WorkgroupID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HR Recruitment - 10351</TermName>
          <TermId xmlns="http://schemas.microsoft.com/office/infopath/2007/PartnerControls">5f660fe1-15d6-4d68-aef4-afc4c46b83de</TermId>
        </TermInfo>
      </Terms>
    </Shell_x0020_SharePoint_x0020_SAEF_x0020_WorkgroupIDTaxHTField0>
    <Shell_x0020_SharePoint_x0020_SAEF_x0020_FilePlanRecordType xmlns="http://schemas.microsoft.com/sharepoint/v3" xsi:nil="true"/>
    <Shell_x0020_SharePoint_x0020_SAEF_x0020_KeepFileLocal xmlns="http://schemas.microsoft.com/sharepoint/v3">false</Shell_x0020_SharePoint_x0020_SAEF_x0020_KeepFileLocal>
    <i90ee49943fe4759ae1c26fe948f4abb xmlns="61ec07c7-d64e-4912-b3a5-fa3ca62431a0">
      <Terms xmlns="http://schemas.microsoft.com/office/infopath/2007/PartnerControls"/>
    </i90ee49943fe4759ae1c26fe948f4abb>
    <Shell_x0020_SharePoint_x0020_SAEF_x0020_BusinessUnitReg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 Functions</TermName>
          <TermId xmlns="http://schemas.microsoft.com/office/infopath/2007/PartnerControls">97a538f4-23ff-40fe-9c6e-c1dbb6867298</TermId>
        </TermInfo>
      </Terms>
    </Shell_x0020_SharePoint_x0020_SAEF_x0020_BusinessUnitRegionTaxHTField0>
    <Shell_x0020_SharePoint_x0020_SAEF_x0020_BusinessProc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HR - Global People Process</TermName>
          <TermId xmlns="http://schemas.microsoft.com/office/infopath/2007/PartnerControls">165c3097-f313-450c-bf1e-f87711cdf9ff</TermId>
        </TermInfo>
      </Terms>
    </Shell_x0020_SharePoint_x0020_SAEF_x0020_BusinessProcessTaxHTField0>
    <Shell_x0020_SharePoint_x0020_SAEF_x0020_DocumentStatu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1c86f377-7d91-4c95-bd5b-c18c83fe0aa5</TermId>
        </TermInfo>
      </Terms>
    </Shell_x0020_SharePoint_x0020_SAEF_x0020_DocumentStatusTaxHTField0>
    <Shell_x0020_SharePoint_x0020_SAEF_x0020_Languag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bd3ad5ee-f0c3-40aa-8cc8-36ef09940af3</TermId>
        </TermInfo>
      </Terms>
    </Shell_x0020_SharePoint_x0020_SAEF_x0020_LanguageTaxHTField0>
    <Shell_x0020_SharePoint_x0020_SAEF_x0020_SiteOwner xmlns="http://schemas.microsoft.com/sharepoint/v3">europe\bianca.mensah</Shell_x0020_SharePoint_x0020_SAEF_x0020_SiteOwner>
    <Shell_x0020_SharePoint_x0020_SAEF_x0020_TRIMRecordNumber xmlns="http://schemas.microsoft.com/sharepoint/v3" xsi:nil="true"/>
    <Shell_x0020_SharePoint_x0020_SAEF_x0020_IsRecord xmlns="http://schemas.microsoft.com/sharepoint/v3" xsi:nil="true"/>
    <n852c0eb859b428897739234c1316a25 xmlns="61ec07c7-d64e-4912-b3a5-fa3ca62431a0">
      <Terms xmlns="http://schemas.microsoft.com/office/infopath/2007/PartnerControls"/>
    </n852c0eb859b428897739234c1316a25>
    <Shell_x0020_SharePoint_x0020_SAEF_x0020_SiteCollectionName xmlns="http://schemas.microsoft.com/sharepoint/v3">Campus Ambassador Programme</Shell_x0020_SharePoint_x0020_SAEF_x0020_SiteCollectionName>
    <Shell_x0020_SharePoint_x0020_SAEF_x0020_DocumentTypeTaxHTField0 xmlns="http://schemas.microsoft.com/sharepoint/v3">
      <Terms xmlns="http://schemas.microsoft.com/office/infopath/2007/PartnerControls"/>
    </Shell_x0020_SharePoint_x0020_SAEF_x0020_DocumentTypeTaxHTField0>
    <Shell_x0020_SharePoint_x0020_SAEF_x0020_Owner xmlns="http://schemas.microsoft.com/sharepoint/v3" xsi:nil="true"/>
    <Shell_x0020_SharePoint_x0020_SAEF_x0020_Declarer xmlns="http://schemas.microsoft.com/sharepoint/v3" xsi:nil="true"/>
    <Shell_x0020_SharePoint_x0020_SAEF_x0020_GlobalFunc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Human Resources</TermName>
          <TermId xmlns="http://schemas.microsoft.com/office/infopath/2007/PartnerControls">c247491f-f20d-4827-b936-785e70fab918</TermId>
        </TermInfo>
      </Terms>
    </Shell_x0020_SharePoint_x0020_SAEF_x0020_GlobalFunctionTaxHTField0>
    <Shell_x0020_SharePoint_x0020_SAEF_x0020_AssetIdentifier xmlns="http://schemas.microsoft.com/sharepoint/v3" xsi:nil="true"/>
    <_dlc_DocId xmlns="61ec07c7-d64e-4912-b3a5-fa3ca62431a0">AAAAA3110-1149284571-4005</_dlc_DocId>
    <_dlc_DocIdUrl xmlns="61ec07c7-d64e-4912-b3a5-fa3ca62431a0">
      <Url>https://eu001-sp.shell.com/sites/AAAAA3110/_layouts/15/DocIdRedir.aspx?ID=AAAAA3110-1149284571-4005</Url>
      <Description>AAAAA3110-1149284571-4005</Description>
    </_dlc_DocIdUrl>
  </documentManagement>
</p:properties>
</file>

<file path=customXml/itemProps1.xml><?xml version="1.0" encoding="utf-8"?>
<ds:datastoreItem xmlns:ds="http://schemas.openxmlformats.org/officeDocument/2006/customXml" ds:itemID="{D43E9BD4-79CC-4E7B-BFB7-0A51DB77683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EA459A6-8549-4540-B18B-C3E6BC143B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21DB9B-132D-42F1-B8C0-457B876948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1ec07c7-d64e-4912-b3a5-fa3ca62431a0"/>
    <ds:schemaRef ds:uri="http://schemas.microsoft.com/sharepoint/v4"/>
    <ds:schemaRef ds:uri="a9136d41-d2d9-4856-ac4d-8768f441f3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82EDFBE-D95D-447D-99A4-A2A4C61C52B0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88D27D36-667D-4F42-9EDA-13F70D1EE1EE}">
  <ds:schemaRefs>
    <ds:schemaRef ds:uri="http://schemas.microsoft.com/office/2006/metadata/properties"/>
    <ds:schemaRef ds:uri="http://schemas.microsoft.com/office/infopath/2007/PartnerControls"/>
    <ds:schemaRef ds:uri="edf7ac7c-e7f7-4c05-8b8b-4644937ef76f"/>
    <ds:schemaRef ds:uri="http://schemas.microsoft.com/sharepoint/v3"/>
    <ds:schemaRef ds:uri="0bb27f1b-dc0d-489b-a336-e2e65298c264"/>
    <ds:schemaRef ds:uri="a9136d41-d2d9-4856-ac4d-8768f441f380"/>
    <ds:schemaRef ds:uri="61ec07c7-d64e-4912-b3a5-fa3ca62431a0"/>
    <ds:schemaRef ds:uri="http://schemas.microsoft.com/sharepoint/v4"/>
  </ds:schemaRefs>
</ds:datastoreItem>
</file>

<file path=docMetadata/LabelInfo.xml><?xml version="1.0" encoding="utf-8"?>
<clbl:labelList xmlns:clbl="http://schemas.microsoft.com/office/2020/mipLabelMetadata">
  <clbl:label id="{d0cb1e24-a0e2-4a4c-9340-733297c9cd7c}" enabled="1" method="Privileged" siteId="{db1e96a8-a3da-442a-930b-235cac24cd5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208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ShellBold</vt:lpstr>
      <vt:lpstr>ShellBook</vt:lpstr>
      <vt:lpstr>ShellHeavy</vt:lpstr>
      <vt:lpstr>ShellMedium</vt:lpstr>
      <vt:lpstr>Office Theme</vt:lpstr>
      <vt:lpstr>You can progress  as we work on the energy transition  together.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can progress  as we work on the energy transition  together.</dc:title>
  <cp:lastModifiedBy>Chen, Tjon F SNR-DRM/S7584</cp:lastModifiedBy>
  <cp:revision>14</cp:revision>
  <dcterms:created xsi:type="dcterms:W3CDTF">2023-08-25T11:01:55Z</dcterms:created>
  <dcterms:modified xsi:type="dcterms:W3CDTF">2025-01-27T10:14:42Z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2023-08-25T00:00:00Z</vt:filetime>
  </property>
  <property fmtid="{D5CDD505-2E9C-101B-9397-08002B2CF9AE}" pid="3" name="Creator">
    <vt:lpwstr>Adobe InDesign 18.2 (Macintosh)</vt:lpwstr>
  </property>
  <property fmtid="{D5CDD505-2E9C-101B-9397-08002B2CF9AE}" pid="4" name="LastSaved">
    <vt:filetime>2023-08-25T00:00:00Z</vt:filetime>
  </property>
  <property fmtid="{D5CDD505-2E9C-101B-9397-08002B2CF9AE}" pid="5" name="ContentTypeId">
    <vt:lpwstr>0x0101006F0A470EEB1140E7AA14F4CE8A50B54C0001CB1477F4DD432AA86DD56CC3887AF400D6A554286532C642BBB04FB5F1D63243</vt:lpwstr>
  </property>
  <property fmtid="{D5CDD505-2E9C-101B-9397-08002B2CF9AE}" pid="6" name="Order">
    <vt:r8>1135500</vt:r8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SAEFSecurityClassification">
    <vt:lpwstr>13;#Confidential|e4bc29b2-6e76-48cc-b090-8b544c0802ae</vt:lpwstr>
  </property>
  <property fmtid="{D5CDD505-2E9C-101B-9397-08002B2CF9AE}" pid="11" name="MediaServiceImageTags">
    <vt:lpwstr/>
  </property>
  <property fmtid="{D5CDD505-2E9C-101B-9397-08002B2CF9AE}" pid="12" name="xd_ProgID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TemplateUrl">
    <vt:lpwstr/>
  </property>
  <property fmtid="{D5CDD505-2E9C-101B-9397-08002B2CF9AE}" pid="16" name="xd_Signature">
    <vt:bool>false</vt:bool>
  </property>
  <property fmtid="{D5CDD505-2E9C-101B-9397-08002B2CF9AE}" pid="17" name="Shell SharePoint SIS HRFunction">
    <vt:lpwstr/>
  </property>
  <property fmtid="{D5CDD505-2E9C-101B-9397-08002B2CF9AE}" pid="18" name="Shell SharePoint SAEF LegalEntity">
    <vt:lpwstr>4;#Shell International|8eeb2d5c-734a-4728-be99-cc21b048d298</vt:lpwstr>
  </property>
  <property fmtid="{D5CDD505-2E9C-101B-9397-08002B2CF9AE}" pid="19" name="Shell SharePoint SAEF WorkgroupID">
    <vt:lpwstr>5;#HR Recruitment - 10351|5f660fe1-15d6-4d68-aef4-afc4c46b83de</vt:lpwstr>
  </property>
  <property fmtid="{D5CDD505-2E9C-101B-9397-08002B2CF9AE}" pid="20" name="Shell SharePoint SAEF ExportControlClassification">
    <vt:lpwstr>9;#Non-US content - Non Controlled|2ac8835e-0587-4096-a6e2-1f68da1e6cb3</vt:lpwstr>
  </property>
  <property fmtid="{D5CDD505-2E9C-101B-9397-08002B2CF9AE}" pid="21" name="Shell SharePoint SAEF DocumentStatus">
    <vt:lpwstr>11;#Draft|1c86f377-7d91-4c95-bd5b-c18c83fe0aa5</vt:lpwstr>
  </property>
  <property fmtid="{D5CDD505-2E9C-101B-9397-08002B2CF9AE}" pid="22" name="Shell SharePoint SAEF Language">
    <vt:lpwstr>6;#English|bd3ad5ee-f0c3-40aa-8cc8-36ef09940af3</vt:lpwstr>
  </property>
  <property fmtid="{D5CDD505-2E9C-101B-9397-08002B2CF9AE}" pid="23" name="Shell SharePoint SAEF Business">
    <vt:lpwstr>1;#Global Functions|97a538f4-23ff-40fe-9c6e-c1dbb6867298</vt:lpwstr>
  </property>
  <property fmtid="{D5CDD505-2E9C-101B-9397-08002B2CF9AE}" pid="24" name="Shell SharePoint SIS BusinessProcess">
    <vt:lpwstr/>
  </property>
  <property fmtid="{D5CDD505-2E9C-101B-9397-08002B2CF9AE}" pid="25" name="Shell SharePoint SAEF BusinessProcess">
    <vt:lpwstr>8;#HR - Global People Process|165c3097-f313-450c-bf1e-f87711cdf9ff</vt:lpwstr>
  </property>
  <property fmtid="{D5CDD505-2E9C-101B-9397-08002B2CF9AE}" pid="26" name="Shell SharePoint SAEF DocumentType">
    <vt:lpwstr/>
  </property>
  <property fmtid="{D5CDD505-2E9C-101B-9397-08002B2CF9AE}" pid="27" name="Shell SharePoint SAEF BusinessUnitRegion">
    <vt:lpwstr>1;#Global Functions|97a538f4-23ff-40fe-9c6e-c1dbb6867298</vt:lpwstr>
  </property>
  <property fmtid="{D5CDD505-2E9C-101B-9397-08002B2CF9AE}" pid="28" name="Shell SharePoint SAEF GlobalFunction">
    <vt:lpwstr>115;#Human Resources|c247491f-f20d-4827-b936-785e70fab918</vt:lpwstr>
  </property>
  <property fmtid="{D5CDD505-2E9C-101B-9397-08002B2CF9AE}" pid="29" name="Shell SharePoint SAEF CountryOfJurisdiction">
    <vt:lpwstr>7;#NETHERLANDS|54565ecb-470f-40ea-a584-819150a65a13</vt:lpwstr>
  </property>
  <property fmtid="{D5CDD505-2E9C-101B-9397-08002B2CF9AE}" pid="30" name="_dlc_policyId">
    <vt:lpwstr/>
  </property>
  <property fmtid="{D5CDD505-2E9C-101B-9397-08002B2CF9AE}" pid="31" name="ItemRetentionFormula">
    <vt:lpwstr/>
  </property>
  <property fmtid="{D5CDD505-2E9C-101B-9397-08002B2CF9AE}" pid="32" name="_dlc_DocIdItemGuid">
    <vt:lpwstr>bbc2fd55-2e13-4a9b-b26e-e0930f3b8a3e</vt:lpwstr>
  </property>
</Properties>
</file>