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56" r:id="rId5"/>
    <p:sldId id="267" r:id="rId6"/>
    <p:sldId id="268" r:id="rId7"/>
    <p:sldId id="269" r:id="rId8"/>
    <p:sldId id="270" r:id="rId9"/>
    <p:sldId id="271" r:id="rId10"/>
  </p:sldIdLst>
  <p:sldSz cx="10693400" cy="15125700"/>
  <p:notesSz cx="10693400" cy="15125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eine Davies-Brown" initials="MD" lastIdx="7" clrIdx="0">
    <p:extLst>
      <p:ext uri="{19B8F6BF-5375-455C-9EA6-DF929625EA0E}">
        <p15:presenceInfo xmlns:p15="http://schemas.microsoft.com/office/powerpoint/2012/main" userId="S::YAC9@eurofins.com::fcabcb57-713d-4b5a-8270-d950eec44fdf" providerId="AD"/>
      </p:ext>
    </p:extLst>
  </p:cmAuthor>
  <p:cmAuthor id="2" name="Santiago Fernandez" initials="SF" lastIdx="30" clrIdx="1">
    <p:extLst>
      <p:ext uri="{19B8F6BF-5375-455C-9EA6-DF929625EA0E}">
        <p15:presenceInfo xmlns:p15="http://schemas.microsoft.com/office/powerpoint/2012/main" userId="S::A3JZ@eurofins.com::0e04fe89-b549-4ebf-b503-27bede9a87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D47"/>
    <a:srgbClr val="21468B"/>
    <a:srgbClr val="F37F25"/>
    <a:srgbClr val="FFDD00"/>
    <a:srgbClr val="FECA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p:cViewPr varScale="1">
        <p:scale>
          <a:sx n="57" d="100"/>
          <a:sy n="57" d="100"/>
        </p:scale>
        <p:origin x="274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758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758825"/>
          </a:xfrm>
          <a:prstGeom prst="rect">
            <a:avLst/>
          </a:prstGeom>
        </p:spPr>
        <p:txBody>
          <a:bodyPr vert="horz" lIns="91440" tIns="45720" rIns="91440" bIns="45720" rtlCol="0"/>
          <a:lstStyle>
            <a:lvl1pPr algn="r">
              <a:defRPr sz="1200"/>
            </a:lvl1pPr>
          </a:lstStyle>
          <a:p>
            <a:fld id="{2616AEC9-6DB3-4907-AE54-7CC34EF8150B}" type="datetimeFigureOut">
              <a:rPr lang="en-GB" smtClean="0"/>
              <a:t>16/12/2021</a:t>
            </a:fld>
            <a:endParaRPr lang="en-GB"/>
          </a:p>
        </p:txBody>
      </p:sp>
      <p:sp>
        <p:nvSpPr>
          <p:cNvPr id="4" name="Slide Image Placeholder 3"/>
          <p:cNvSpPr>
            <a:spLocks noGrp="1" noRot="1" noChangeAspect="1"/>
          </p:cNvSpPr>
          <p:nvPr>
            <p:ph type="sldImg" idx="2"/>
          </p:nvPr>
        </p:nvSpPr>
        <p:spPr>
          <a:xfrm>
            <a:off x="3541713" y="1890713"/>
            <a:ext cx="3609975" cy="5105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7278688"/>
            <a:ext cx="8553450" cy="5956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4366875"/>
            <a:ext cx="4633913" cy="758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14366875"/>
            <a:ext cx="4632325" cy="758825"/>
          </a:xfrm>
          <a:prstGeom prst="rect">
            <a:avLst/>
          </a:prstGeom>
        </p:spPr>
        <p:txBody>
          <a:bodyPr vert="horz" lIns="91440" tIns="45720" rIns="91440" bIns="45720" rtlCol="0" anchor="b"/>
          <a:lstStyle>
            <a:lvl1pPr algn="r">
              <a:defRPr sz="1200"/>
            </a:lvl1pPr>
          </a:lstStyle>
          <a:p>
            <a:fld id="{8F2945E5-3985-495F-8B08-2311B3DCF6B5}" type="slidenum">
              <a:rPr lang="en-GB" smtClean="0"/>
              <a:t>‹#›</a:t>
            </a:fld>
            <a:endParaRPr lang="en-GB"/>
          </a:p>
        </p:txBody>
      </p:sp>
    </p:spTree>
    <p:extLst>
      <p:ext uri="{BB962C8B-B14F-4D97-AF65-F5344CB8AC3E}">
        <p14:creationId xmlns:p14="http://schemas.microsoft.com/office/powerpoint/2010/main" val="312226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945E5-3985-495F-8B08-2311B3DCF6B5}" type="slidenum">
              <a:rPr lang="en-GB" smtClean="0"/>
              <a:t>2</a:t>
            </a:fld>
            <a:endParaRPr lang="en-GB"/>
          </a:p>
        </p:txBody>
      </p:sp>
    </p:spTree>
    <p:extLst>
      <p:ext uri="{BB962C8B-B14F-4D97-AF65-F5344CB8AC3E}">
        <p14:creationId xmlns:p14="http://schemas.microsoft.com/office/powerpoint/2010/main" val="369503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4688967"/>
            <a:ext cx="9089390" cy="31763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8470392"/>
            <a:ext cx="7485380" cy="378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1" i="0">
                <a:solidFill>
                  <a:schemeClr val="bg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1" i="0">
                <a:solidFill>
                  <a:schemeClr val="bg1"/>
                </a:solidFill>
                <a:latin typeface="Roboto"/>
                <a:cs typeface="Roboto"/>
              </a:defRPr>
            </a:lvl1pPr>
          </a:lstStyle>
          <a:p>
            <a:endParaRPr/>
          </a:p>
        </p:txBody>
      </p:sp>
      <p:sp>
        <p:nvSpPr>
          <p:cNvPr id="3" name="Holder 3"/>
          <p:cNvSpPr>
            <a:spLocks noGrp="1"/>
          </p:cNvSpPr>
          <p:nvPr>
            <p:ph sz="half" idx="2"/>
          </p:nvPr>
        </p:nvSpPr>
        <p:spPr>
          <a:xfrm>
            <a:off x="534670" y="3478911"/>
            <a:ext cx="4651629"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3478911"/>
            <a:ext cx="4651629" cy="99829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1" i="0">
                <a:solidFill>
                  <a:schemeClr val="bg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130" cy="15120619"/>
          </a:xfrm>
          <a:custGeom>
            <a:avLst/>
            <a:gdLst/>
            <a:ahLst/>
            <a:cxnLst/>
            <a:rect l="l" t="t" r="r" b="b"/>
            <a:pathLst>
              <a:path w="10692130" h="15120619">
                <a:moveTo>
                  <a:pt x="10692003" y="0"/>
                </a:moveTo>
                <a:lnTo>
                  <a:pt x="0" y="0"/>
                </a:lnTo>
                <a:lnTo>
                  <a:pt x="0" y="15120010"/>
                </a:lnTo>
                <a:lnTo>
                  <a:pt x="10692003" y="15120010"/>
                </a:lnTo>
                <a:lnTo>
                  <a:pt x="10692003" y="0"/>
                </a:lnTo>
                <a:close/>
              </a:path>
            </a:pathLst>
          </a:custGeom>
          <a:solidFill>
            <a:srgbClr val="030D47"/>
          </a:solidFill>
        </p:spPr>
        <p:txBody>
          <a:bodyPr wrap="square" lIns="0" tIns="0" rIns="0" bIns="0" rtlCol="0"/>
          <a:lstStyle/>
          <a:p>
            <a:endParaRPr/>
          </a:p>
        </p:txBody>
      </p:sp>
      <p:sp>
        <p:nvSpPr>
          <p:cNvPr id="2" name="Holder 2"/>
          <p:cNvSpPr>
            <a:spLocks noGrp="1"/>
          </p:cNvSpPr>
          <p:nvPr>
            <p:ph type="title"/>
          </p:nvPr>
        </p:nvSpPr>
        <p:spPr>
          <a:xfrm>
            <a:off x="900992" y="2449252"/>
            <a:ext cx="5582285" cy="2496185"/>
          </a:xfrm>
          <a:prstGeom prst="rect">
            <a:avLst/>
          </a:prstGeom>
        </p:spPr>
        <p:txBody>
          <a:bodyPr wrap="square" lIns="0" tIns="0" rIns="0" bIns="0">
            <a:spAutoFit/>
          </a:bodyPr>
          <a:lstStyle>
            <a:lvl1pPr>
              <a:defRPr sz="9550" b="1" i="0">
                <a:solidFill>
                  <a:schemeClr val="bg1"/>
                </a:solidFill>
                <a:latin typeface="Roboto"/>
                <a:cs typeface="Roboto"/>
              </a:defRPr>
            </a:lvl1pPr>
          </a:lstStyle>
          <a:p>
            <a:endParaRPr/>
          </a:p>
        </p:txBody>
      </p:sp>
      <p:sp>
        <p:nvSpPr>
          <p:cNvPr id="3" name="Holder 3"/>
          <p:cNvSpPr>
            <a:spLocks noGrp="1"/>
          </p:cNvSpPr>
          <p:nvPr>
            <p:ph type="body" idx="1"/>
          </p:nvPr>
        </p:nvSpPr>
        <p:spPr>
          <a:xfrm>
            <a:off x="534670" y="3478911"/>
            <a:ext cx="9624060"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14066901"/>
            <a:ext cx="3421888" cy="756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14066901"/>
            <a:ext cx="2459482" cy="756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6" name="Holder 6"/>
          <p:cNvSpPr>
            <a:spLocks noGrp="1"/>
          </p:cNvSpPr>
          <p:nvPr>
            <p:ph type="sldNum" sz="quarter" idx="7"/>
          </p:nvPr>
        </p:nvSpPr>
        <p:spPr>
          <a:xfrm>
            <a:off x="7699248" y="14066901"/>
            <a:ext cx="2459482" cy="756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join.smartrecruiters.com/Eurofins/8a554ed1-f59c-46a3-a24e-ea4a2d0b6aa7-eurofins-graduate-program" TargetMode="External"/><Relationship Id="rId4" Type="http://schemas.openxmlformats.org/officeDocument/2006/relationships/hyperlink" Target="https://careers.eurofins.com/graduate-programm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reers.eurofins.com/students-and-graduates/" TargetMode="External"/><Relationship Id="rId2" Type="http://schemas.openxmlformats.org/officeDocument/2006/relationships/hyperlink" Target="https://smrtr.io/7dv89"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campus@eurofins.com" TargetMode="External"/><Relationship Id="rId4" Type="http://schemas.openxmlformats.org/officeDocument/2006/relationships/hyperlink" Target="https://careers.eurofins.com/information-cent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urofins.com/" TargetMode="Externa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jobs.smartrecruiters.com/Eurofins/743999751480642-general-management-traineeship" TargetMode="External"/><Relationship Id="rId2" Type="http://schemas.openxmlformats.org/officeDocument/2006/relationships/hyperlink" Target="mailto:anneterhuerne@eurofins.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33062" y="3680486"/>
            <a:ext cx="4337126" cy="4330700"/>
          </a:xfrm>
          <a:prstGeom prst="rect">
            <a:avLst/>
          </a:prstGeom>
        </p:spPr>
      </p:pic>
      <p:sp>
        <p:nvSpPr>
          <p:cNvPr id="3" name="object 3"/>
          <p:cNvSpPr txBox="1">
            <a:spLocks noGrp="1"/>
          </p:cNvSpPr>
          <p:nvPr>
            <p:ph type="title"/>
          </p:nvPr>
        </p:nvSpPr>
        <p:spPr>
          <a:xfrm>
            <a:off x="900992" y="2686050"/>
            <a:ext cx="6426908" cy="2178930"/>
          </a:xfrm>
          <a:prstGeom prst="rect">
            <a:avLst/>
          </a:prstGeom>
        </p:spPr>
        <p:txBody>
          <a:bodyPr vert="horz" wrap="square" lIns="0" tIns="12065" rIns="0" bIns="0" rtlCol="0">
            <a:spAutoFit/>
          </a:bodyPr>
          <a:lstStyle/>
          <a:p>
            <a:pPr marL="12700">
              <a:lnSpc>
                <a:spcPct val="80000"/>
              </a:lnSpc>
              <a:spcBef>
                <a:spcPts val="95"/>
              </a:spcBef>
            </a:pPr>
            <a:r>
              <a:rPr sz="8800" spc="-229" dirty="0">
                <a:latin typeface="Arial" panose="020B0604020202020204" pitchFamily="34" charset="0"/>
                <a:cs typeface="Arial" panose="020B0604020202020204" pitchFamily="34" charset="0"/>
              </a:rPr>
              <a:t>FAST</a:t>
            </a:r>
          </a:p>
          <a:p>
            <a:pPr marL="12700">
              <a:lnSpc>
                <a:spcPct val="80000"/>
              </a:lnSpc>
            </a:pPr>
            <a:r>
              <a:rPr sz="8800" i="1" spc="-40" dirty="0">
                <a:solidFill>
                  <a:srgbClr val="FFDD00"/>
                </a:solidFill>
                <a:latin typeface="Arial" panose="020B0604020202020204" pitchFamily="34" charset="0"/>
                <a:cs typeface="Arial" panose="020B0604020202020204" pitchFamily="34" charset="0"/>
              </a:rPr>
              <a:t>FORWARD</a:t>
            </a:r>
          </a:p>
        </p:txBody>
      </p:sp>
      <p:sp>
        <p:nvSpPr>
          <p:cNvPr id="4" name="object 4"/>
          <p:cNvSpPr txBox="1"/>
          <p:nvPr/>
        </p:nvSpPr>
        <p:spPr>
          <a:xfrm>
            <a:off x="900986" y="4418815"/>
            <a:ext cx="5360114" cy="2622640"/>
          </a:xfrm>
          <a:prstGeom prst="rect">
            <a:avLst/>
          </a:prstGeom>
        </p:spPr>
        <p:txBody>
          <a:bodyPr vert="horz" wrap="square" lIns="0" tIns="451484" rIns="0" bIns="0" rtlCol="0">
            <a:spAutoFit/>
          </a:bodyPr>
          <a:lstStyle/>
          <a:p>
            <a:pPr marL="12700" marR="5080">
              <a:lnSpc>
                <a:spcPct val="80000"/>
              </a:lnSpc>
              <a:spcBef>
                <a:spcPts val="3554"/>
              </a:spcBef>
            </a:pPr>
            <a:r>
              <a:rPr sz="8800" b="1" spc="-50" dirty="0">
                <a:solidFill>
                  <a:srgbClr val="FFFFFF"/>
                </a:solidFill>
                <a:latin typeface="Arial" panose="020B0604020202020204" pitchFamily="34" charset="0"/>
                <a:cs typeface="Arial" panose="020B0604020202020204" pitchFamily="34" charset="0"/>
              </a:rPr>
              <a:t>YOUR </a:t>
            </a:r>
            <a:r>
              <a:rPr sz="8800" b="1" spc="-45" dirty="0">
                <a:solidFill>
                  <a:srgbClr val="FFFFFF"/>
                </a:solidFill>
                <a:latin typeface="Arial" panose="020B0604020202020204" pitchFamily="34" charset="0"/>
                <a:cs typeface="Arial" panose="020B0604020202020204" pitchFamily="34" charset="0"/>
              </a:rPr>
              <a:t> </a:t>
            </a:r>
            <a:r>
              <a:rPr sz="8800" b="1" spc="-10" dirty="0">
                <a:solidFill>
                  <a:srgbClr val="FFFFFF"/>
                </a:solidFill>
                <a:latin typeface="Arial" panose="020B0604020202020204" pitchFamily="34" charset="0"/>
                <a:cs typeface="Arial" panose="020B0604020202020204" pitchFamily="34" charset="0"/>
              </a:rPr>
              <a:t>CAR</a:t>
            </a:r>
            <a:r>
              <a:rPr sz="8800" b="1" spc="-15" dirty="0">
                <a:solidFill>
                  <a:srgbClr val="FFFFFF"/>
                </a:solidFill>
                <a:latin typeface="Arial" panose="020B0604020202020204" pitchFamily="34" charset="0"/>
                <a:cs typeface="Arial" panose="020B0604020202020204" pitchFamily="34" charset="0"/>
              </a:rPr>
              <a:t>E</a:t>
            </a:r>
            <a:r>
              <a:rPr sz="8800" b="1" spc="-5" dirty="0">
                <a:solidFill>
                  <a:srgbClr val="FFFFFF"/>
                </a:solidFill>
                <a:latin typeface="Arial" panose="020B0604020202020204" pitchFamily="34" charset="0"/>
                <a:cs typeface="Arial" panose="020B0604020202020204" pitchFamily="34" charset="0"/>
              </a:rPr>
              <a:t>ER</a:t>
            </a:r>
            <a:endParaRPr sz="8800" dirty="0">
              <a:latin typeface="Arial" panose="020B0604020202020204" pitchFamily="34" charset="0"/>
              <a:cs typeface="Arial" panose="020B0604020202020204" pitchFamily="34" charset="0"/>
            </a:endParaRPr>
          </a:p>
        </p:txBody>
      </p:sp>
      <p:grpSp>
        <p:nvGrpSpPr>
          <p:cNvPr id="22" name="Group 21"/>
          <p:cNvGrpSpPr/>
          <p:nvPr/>
        </p:nvGrpSpPr>
        <p:grpSpPr>
          <a:xfrm>
            <a:off x="913692" y="817879"/>
            <a:ext cx="3720115" cy="732790"/>
            <a:chOff x="913692" y="817879"/>
            <a:chExt cx="3720115" cy="732790"/>
          </a:xfrm>
        </p:grpSpPr>
        <p:grpSp>
          <p:nvGrpSpPr>
            <p:cNvPr id="5" name="object 5"/>
            <p:cNvGrpSpPr/>
            <p:nvPr/>
          </p:nvGrpSpPr>
          <p:grpSpPr>
            <a:xfrm>
              <a:off x="913692" y="817879"/>
              <a:ext cx="751840" cy="732790"/>
              <a:chOff x="913692" y="817879"/>
              <a:chExt cx="751840" cy="732790"/>
            </a:xfrm>
          </p:grpSpPr>
          <p:pic>
            <p:nvPicPr>
              <p:cNvPr id="6" name="object 6"/>
              <p:cNvPicPr/>
              <p:nvPr/>
            </p:nvPicPr>
            <p:blipFill>
              <a:blip r:embed="rId3" cstate="print"/>
              <a:stretch>
                <a:fillRect/>
              </a:stretch>
            </p:blipFill>
            <p:spPr>
              <a:xfrm>
                <a:off x="1135734" y="1180504"/>
                <a:ext cx="160312" cy="160299"/>
              </a:xfrm>
              <a:prstGeom prst="rect">
                <a:avLst/>
              </a:prstGeom>
            </p:spPr>
          </p:pic>
          <p:sp>
            <p:nvSpPr>
              <p:cNvPr id="7" name="object 7"/>
              <p:cNvSpPr/>
              <p:nvPr/>
            </p:nvSpPr>
            <p:spPr>
              <a:xfrm>
                <a:off x="913688" y="1035278"/>
                <a:ext cx="709295" cy="514984"/>
              </a:xfrm>
              <a:custGeom>
                <a:avLst/>
                <a:gdLst/>
                <a:ahLst/>
                <a:cxnLst/>
                <a:rect l="l" t="t" r="r" b="b"/>
                <a:pathLst>
                  <a:path w="709294" h="514984">
                    <a:moveTo>
                      <a:pt x="335445" y="434911"/>
                    </a:moveTo>
                    <a:lnTo>
                      <a:pt x="312013" y="378155"/>
                    </a:lnTo>
                    <a:lnTo>
                      <a:pt x="255270" y="354723"/>
                    </a:lnTo>
                    <a:lnTo>
                      <a:pt x="203517" y="352196"/>
                    </a:lnTo>
                    <a:lnTo>
                      <a:pt x="174993" y="340067"/>
                    </a:lnTo>
                    <a:lnTo>
                      <a:pt x="162877" y="311543"/>
                    </a:lnTo>
                    <a:lnTo>
                      <a:pt x="160362" y="259791"/>
                    </a:lnTo>
                    <a:lnTo>
                      <a:pt x="154076" y="228536"/>
                    </a:lnTo>
                    <a:lnTo>
                      <a:pt x="136918" y="203047"/>
                    </a:lnTo>
                    <a:lnTo>
                      <a:pt x="111442" y="185889"/>
                    </a:lnTo>
                    <a:lnTo>
                      <a:pt x="80175" y="179603"/>
                    </a:lnTo>
                    <a:lnTo>
                      <a:pt x="48920" y="185889"/>
                    </a:lnTo>
                    <a:lnTo>
                      <a:pt x="23431" y="203047"/>
                    </a:lnTo>
                    <a:lnTo>
                      <a:pt x="6286" y="228536"/>
                    </a:lnTo>
                    <a:lnTo>
                      <a:pt x="0" y="259791"/>
                    </a:lnTo>
                    <a:lnTo>
                      <a:pt x="6286" y="290995"/>
                    </a:lnTo>
                    <a:lnTo>
                      <a:pt x="23431" y="316458"/>
                    </a:lnTo>
                    <a:lnTo>
                      <a:pt x="48920" y="333616"/>
                    </a:lnTo>
                    <a:lnTo>
                      <a:pt x="80175" y="339902"/>
                    </a:lnTo>
                    <a:lnTo>
                      <a:pt x="131953" y="342430"/>
                    </a:lnTo>
                    <a:lnTo>
                      <a:pt x="160464" y="354545"/>
                    </a:lnTo>
                    <a:lnTo>
                      <a:pt x="172567" y="383095"/>
                    </a:lnTo>
                    <a:lnTo>
                      <a:pt x="175082" y="434911"/>
                    </a:lnTo>
                    <a:lnTo>
                      <a:pt x="181368" y="466115"/>
                    </a:lnTo>
                    <a:lnTo>
                      <a:pt x="198513" y="491566"/>
                    </a:lnTo>
                    <a:lnTo>
                      <a:pt x="224002" y="508711"/>
                    </a:lnTo>
                    <a:lnTo>
                      <a:pt x="255270" y="514985"/>
                    </a:lnTo>
                    <a:lnTo>
                      <a:pt x="286537" y="508711"/>
                    </a:lnTo>
                    <a:lnTo>
                      <a:pt x="312013" y="491566"/>
                    </a:lnTo>
                    <a:lnTo>
                      <a:pt x="329158" y="466115"/>
                    </a:lnTo>
                    <a:lnTo>
                      <a:pt x="335445" y="434911"/>
                    </a:lnTo>
                    <a:close/>
                  </a:path>
                  <a:path w="709294" h="514984">
                    <a:moveTo>
                      <a:pt x="709079" y="255270"/>
                    </a:moveTo>
                    <a:lnTo>
                      <a:pt x="685634" y="198513"/>
                    </a:lnTo>
                    <a:lnTo>
                      <a:pt x="628865" y="175082"/>
                    </a:lnTo>
                    <a:lnTo>
                      <a:pt x="577138" y="172554"/>
                    </a:lnTo>
                    <a:lnTo>
                      <a:pt x="548614" y="160426"/>
                    </a:lnTo>
                    <a:lnTo>
                      <a:pt x="536498" y="131864"/>
                    </a:lnTo>
                    <a:lnTo>
                      <a:pt x="533971" y="80086"/>
                    </a:lnTo>
                    <a:lnTo>
                      <a:pt x="527685" y="48882"/>
                    </a:lnTo>
                    <a:lnTo>
                      <a:pt x="510527" y="23431"/>
                    </a:lnTo>
                    <a:lnTo>
                      <a:pt x="485051" y="6286"/>
                    </a:lnTo>
                    <a:lnTo>
                      <a:pt x="453783" y="0"/>
                    </a:lnTo>
                    <a:lnTo>
                      <a:pt x="422541" y="6286"/>
                    </a:lnTo>
                    <a:lnTo>
                      <a:pt x="397090" y="23431"/>
                    </a:lnTo>
                    <a:lnTo>
                      <a:pt x="379958" y="48882"/>
                    </a:lnTo>
                    <a:lnTo>
                      <a:pt x="373684" y="80086"/>
                    </a:lnTo>
                    <a:lnTo>
                      <a:pt x="379958" y="111353"/>
                    </a:lnTo>
                    <a:lnTo>
                      <a:pt x="397090" y="136829"/>
                    </a:lnTo>
                    <a:lnTo>
                      <a:pt x="422541" y="153987"/>
                    </a:lnTo>
                    <a:lnTo>
                      <a:pt x="453783" y="160274"/>
                    </a:lnTo>
                    <a:lnTo>
                      <a:pt x="505574" y="162788"/>
                    </a:lnTo>
                    <a:lnTo>
                      <a:pt x="534111" y="174917"/>
                    </a:lnTo>
                    <a:lnTo>
                      <a:pt x="546201" y="203466"/>
                    </a:lnTo>
                    <a:lnTo>
                      <a:pt x="548716" y="255270"/>
                    </a:lnTo>
                    <a:lnTo>
                      <a:pt x="555002" y="286486"/>
                    </a:lnTo>
                    <a:lnTo>
                      <a:pt x="572160" y="311950"/>
                    </a:lnTo>
                    <a:lnTo>
                      <a:pt x="597623" y="329095"/>
                    </a:lnTo>
                    <a:lnTo>
                      <a:pt x="628865" y="335381"/>
                    </a:lnTo>
                    <a:lnTo>
                      <a:pt x="660146" y="329095"/>
                    </a:lnTo>
                    <a:lnTo>
                      <a:pt x="685634" y="311950"/>
                    </a:lnTo>
                    <a:lnTo>
                      <a:pt x="702792" y="286486"/>
                    </a:lnTo>
                    <a:lnTo>
                      <a:pt x="709079" y="255270"/>
                    </a:lnTo>
                    <a:close/>
                  </a:path>
                </a:pathLst>
              </a:custGeom>
              <a:solidFill>
                <a:srgbClr val="FFFFFF"/>
              </a:solidFill>
            </p:spPr>
            <p:txBody>
              <a:bodyPr wrap="square" lIns="0" tIns="0" rIns="0" bIns="0" rtlCol="0"/>
              <a:lstStyle/>
              <a:p>
                <a:endParaRPr dirty="0"/>
              </a:p>
            </p:txBody>
          </p:sp>
          <p:sp>
            <p:nvSpPr>
              <p:cNvPr id="8" name="object 8"/>
              <p:cNvSpPr/>
              <p:nvPr/>
            </p:nvSpPr>
            <p:spPr>
              <a:xfrm>
                <a:off x="1329615" y="817879"/>
                <a:ext cx="335915" cy="335915"/>
              </a:xfrm>
              <a:custGeom>
                <a:avLst/>
                <a:gdLst/>
                <a:ahLst/>
                <a:cxnLst/>
                <a:rect l="l" t="t" r="r" b="b"/>
                <a:pathLst>
                  <a:path w="335914" h="335915">
                    <a:moveTo>
                      <a:pt x="80187" y="0"/>
                    </a:moveTo>
                    <a:lnTo>
                      <a:pt x="48911" y="6281"/>
                    </a:lnTo>
                    <a:lnTo>
                      <a:pt x="23429" y="23433"/>
                    </a:lnTo>
                    <a:lnTo>
                      <a:pt x="6280" y="48911"/>
                    </a:lnTo>
                    <a:lnTo>
                      <a:pt x="0" y="80175"/>
                    </a:lnTo>
                    <a:lnTo>
                      <a:pt x="6280" y="111428"/>
                    </a:lnTo>
                    <a:lnTo>
                      <a:pt x="23429" y="136885"/>
                    </a:lnTo>
                    <a:lnTo>
                      <a:pt x="48911" y="154014"/>
                    </a:lnTo>
                    <a:lnTo>
                      <a:pt x="80187" y="160286"/>
                    </a:lnTo>
                    <a:lnTo>
                      <a:pt x="131925" y="162810"/>
                    </a:lnTo>
                    <a:lnTo>
                      <a:pt x="160443" y="174929"/>
                    </a:lnTo>
                    <a:lnTo>
                      <a:pt x="172558" y="203470"/>
                    </a:lnTo>
                    <a:lnTo>
                      <a:pt x="175082" y="255257"/>
                    </a:lnTo>
                    <a:lnTo>
                      <a:pt x="181365" y="286512"/>
                    </a:lnTo>
                    <a:lnTo>
                      <a:pt x="198520" y="311959"/>
                    </a:lnTo>
                    <a:lnTo>
                      <a:pt x="223999" y="329077"/>
                    </a:lnTo>
                    <a:lnTo>
                      <a:pt x="255257" y="335343"/>
                    </a:lnTo>
                    <a:lnTo>
                      <a:pt x="286516" y="329077"/>
                    </a:lnTo>
                    <a:lnTo>
                      <a:pt x="311972" y="311959"/>
                    </a:lnTo>
                    <a:lnTo>
                      <a:pt x="329098" y="286512"/>
                    </a:lnTo>
                    <a:lnTo>
                      <a:pt x="335368" y="255257"/>
                    </a:lnTo>
                    <a:lnTo>
                      <a:pt x="329098" y="224004"/>
                    </a:lnTo>
                    <a:lnTo>
                      <a:pt x="311972" y="198524"/>
                    </a:lnTo>
                    <a:lnTo>
                      <a:pt x="286516" y="181367"/>
                    </a:lnTo>
                    <a:lnTo>
                      <a:pt x="255257" y="175082"/>
                    </a:lnTo>
                    <a:lnTo>
                      <a:pt x="203468" y="172558"/>
                    </a:lnTo>
                    <a:lnTo>
                      <a:pt x="174923" y="160442"/>
                    </a:lnTo>
                    <a:lnTo>
                      <a:pt x="162799" y="131919"/>
                    </a:lnTo>
                    <a:lnTo>
                      <a:pt x="160274" y="80175"/>
                    </a:lnTo>
                    <a:lnTo>
                      <a:pt x="153991" y="48911"/>
                    </a:lnTo>
                    <a:lnTo>
                      <a:pt x="136847" y="23433"/>
                    </a:lnTo>
                    <a:lnTo>
                      <a:pt x="111394" y="6281"/>
                    </a:lnTo>
                    <a:lnTo>
                      <a:pt x="80187" y="0"/>
                    </a:lnTo>
                    <a:close/>
                  </a:path>
                </a:pathLst>
              </a:custGeom>
              <a:solidFill>
                <a:srgbClr val="F37522"/>
              </a:solidFill>
            </p:spPr>
            <p:txBody>
              <a:bodyPr wrap="square" lIns="0" tIns="0" rIns="0" bIns="0" rtlCol="0"/>
              <a:lstStyle/>
              <a:p>
                <a:endParaRPr dirty="0"/>
              </a:p>
            </p:txBody>
          </p:sp>
          <p:pic>
            <p:nvPicPr>
              <p:cNvPr id="9" name="object 9"/>
              <p:cNvPicPr/>
              <p:nvPr/>
            </p:nvPicPr>
            <p:blipFill>
              <a:blip r:embed="rId4" cstate="print"/>
              <a:stretch>
                <a:fillRect/>
              </a:stretch>
            </p:blipFill>
            <p:spPr>
              <a:xfrm>
                <a:off x="1298172" y="1373398"/>
                <a:ext cx="160286" cy="160299"/>
              </a:xfrm>
              <a:prstGeom prst="rect">
                <a:avLst/>
              </a:prstGeom>
            </p:spPr>
          </p:pic>
          <p:pic>
            <p:nvPicPr>
              <p:cNvPr id="10" name="object 10"/>
              <p:cNvPicPr/>
              <p:nvPr/>
            </p:nvPicPr>
            <p:blipFill>
              <a:blip r:embed="rId5" cstate="print"/>
              <a:stretch>
                <a:fillRect/>
              </a:stretch>
            </p:blipFill>
            <p:spPr>
              <a:xfrm>
                <a:off x="948001" y="837697"/>
                <a:ext cx="312141" cy="323815"/>
              </a:xfrm>
              <a:prstGeom prst="rect">
                <a:avLst/>
              </a:prstGeom>
            </p:spPr>
          </p:pic>
        </p:grpSp>
        <p:sp>
          <p:nvSpPr>
            <p:cNvPr id="11" name="object 11"/>
            <p:cNvSpPr/>
            <p:nvPr/>
          </p:nvSpPr>
          <p:spPr>
            <a:xfrm>
              <a:off x="1870525" y="1039411"/>
              <a:ext cx="313055" cy="403860"/>
            </a:xfrm>
            <a:custGeom>
              <a:avLst/>
              <a:gdLst/>
              <a:ahLst/>
              <a:cxnLst/>
              <a:rect l="l" t="t" r="r" b="b"/>
              <a:pathLst>
                <a:path w="313055" h="403859">
                  <a:moveTo>
                    <a:pt x="164439" y="0"/>
                  </a:moveTo>
                  <a:lnTo>
                    <a:pt x="110075" y="6254"/>
                  </a:lnTo>
                  <a:lnTo>
                    <a:pt x="67812" y="24116"/>
                  </a:lnTo>
                  <a:lnTo>
                    <a:pt x="36661" y="52238"/>
                  </a:lnTo>
                  <a:lnTo>
                    <a:pt x="15635" y="89268"/>
                  </a:lnTo>
                  <a:lnTo>
                    <a:pt x="3744" y="133858"/>
                  </a:lnTo>
                  <a:lnTo>
                    <a:pt x="0" y="184657"/>
                  </a:lnTo>
                  <a:lnTo>
                    <a:pt x="5068" y="245732"/>
                  </a:lnTo>
                  <a:lnTo>
                    <a:pt x="19516" y="296011"/>
                  </a:lnTo>
                  <a:lnTo>
                    <a:pt x="42210" y="336005"/>
                  </a:lnTo>
                  <a:lnTo>
                    <a:pt x="72017" y="366223"/>
                  </a:lnTo>
                  <a:lnTo>
                    <a:pt x="107802" y="387176"/>
                  </a:lnTo>
                  <a:lnTo>
                    <a:pt x="148432" y="399374"/>
                  </a:lnTo>
                  <a:lnTo>
                    <a:pt x="192773" y="403326"/>
                  </a:lnTo>
                  <a:lnTo>
                    <a:pt x="226078" y="401851"/>
                  </a:lnTo>
                  <a:lnTo>
                    <a:pt x="254525" y="397570"/>
                  </a:lnTo>
                  <a:lnTo>
                    <a:pt x="280236" y="390703"/>
                  </a:lnTo>
                  <a:lnTo>
                    <a:pt x="305333" y="381469"/>
                  </a:lnTo>
                  <a:lnTo>
                    <a:pt x="305333" y="360425"/>
                  </a:lnTo>
                  <a:lnTo>
                    <a:pt x="231660" y="360425"/>
                  </a:lnTo>
                  <a:lnTo>
                    <a:pt x="180353" y="350714"/>
                  </a:lnTo>
                  <a:lnTo>
                    <a:pt x="141348" y="324850"/>
                  </a:lnTo>
                  <a:lnTo>
                    <a:pt x="113318" y="287737"/>
                  </a:lnTo>
                  <a:lnTo>
                    <a:pt x="94939" y="244278"/>
                  </a:lnTo>
                  <a:lnTo>
                    <a:pt x="84883" y="199377"/>
                  </a:lnTo>
                  <a:lnTo>
                    <a:pt x="81826" y="157937"/>
                  </a:lnTo>
                  <a:lnTo>
                    <a:pt x="312623" y="157937"/>
                  </a:lnTo>
                  <a:lnTo>
                    <a:pt x="310326" y="120688"/>
                  </a:lnTo>
                  <a:lnTo>
                    <a:pt x="84264" y="120688"/>
                  </a:lnTo>
                  <a:lnTo>
                    <a:pt x="88077" y="97923"/>
                  </a:lnTo>
                  <a:lnTo>
                    <a:pt x="99642" y="69153"/>
                  </a:lnTo>
                  <a:lnTo>
                    <a:pt x="122749" y="44480"/>
                  </a:lnTo>
                  <a:lnTo>
                    <a:pt x="161188" y="34010"/>
                  </a:lnTo>
                  <a:lnTo>
                    <a:pt x="268039" y="34010"/>
                  </a:lnTo>
                  <a:lnTo>
                    <a:pt x="258286" y="24391"/>
                  </a:lnTo>
                  <a:lnTo>
                    <a:pt x="218719" y="6525"/>
                  </a:lnTo>
                  <a:lnTo>
                    <a:pt x="164439" y="0"/>
                  </a:lnTo>
                  <a:close/>
                </a:path>
                <a:path w="313055" h="403859">
                  <a:moveTo>
                    <a:pt x="305333" y="344233"/>
                  </a:moveTo>
                  <a:lnTo>
                    <a:pt x="287106" y="351537"/>
                  </a:lnTo>
                  <a:lnTo>
                    <a:pt x="268801" y="356573"/>
                  </a:lnTo>
                  <a:lnTo>
                    <a:pt x="250344" y="359487"/>
                  </a:lnTo>
                  <a:lnTo>
                    <a:pt x="231660" y="360425"/>
                  </a:lnTo>
                  <a:lnTo>
                    <a:pt x="305333" y="360425"/>
                  </a:lnTo>
                  <a:lnTo>
                    <a:pt x="305333" y="344233"/>
                  </a:lnTo>
                  <a:close/>
                </a:path>
                <a:path w="313055" h="403859">
                  <a:moveTo>
                    <a:pt x="268039" y="34010"/>
                  </a:moveTo>
                  <a:lnTo>
                    <a:pt x="161188" y="34010"/>
                  </a:lnTo>
                  <a:lnTo>
                    <a:pt x="197958" y="43340"/>
                  </a:lnTo>
                  <a:lnTo>
                    <a:pt x="219614" y="66114"/>
                  </a:lnTo>
                  <a:lnTo>
                    <a:pt x="229879" y="94505"/>
                  </a:lnTo>
                  <a:lnTo>
                    <a:pt x="232473" y="120688"/>
                  </a:lnTo>
                  <a:lnTo>
                    <a:pt x="310326" y="120688"/>
                  </a:lnTo>
                  <a:lnTo>
                    <a:pt x="310307" y="120370"/>
                  </a:lnTo>
                  <a:lnTo>
                    <a:pt x="301919" y="83880"/>
                  </a:lnTo>
                  <a:lnTo>
                    <a:pt x="285299" y="51031"/>
                  </a:lnTo>
                  <a:lnTo>
                    <a:pt x="268039" y="34010"/>
                  </a:lnTo>
                  <a:close/>
                </a:path>
              </a:pathLst>
            </a:custGeom>
            <a:solidFill>
              <a:srgbClr val="FFFFFF"/>
            </a:solidFill>
          </p:spPr>
          <p:txBody>
            <a:bodyPr wrap="square" lIns="0" tIns="0" rIns="0" bIns="0" rtlCol="0"/>
            <a:lstStyle/>
            <a:p>
              <a:endParaRPr dirty="0"/>
            </a:p>
          </p:txBody>
        </p:sp>
        <p:sp>
          <p:nvSpPr>
            <p:cNvPr id="12" name="object 12"/>
            <p:cNvSpPr/>
            <p:nvPr/>
          </p:nvSpPr>
          <p:spPr>
            <a:xfrm>
              <a:off x="2290058" y="1048338"/>
              <a:ext cx="316230" cy="394970"/>
            </a:xfrm>
            <a:custGeom>
              <a:avLst/>
              <a:gdLst/>
              <a:ahLst/>
              <a:cxnLst/>
              <a:rect l="l" t="t" r="r" b="b"/>
              <a:pathLst>
                <a:path w="316230" h="394969">
                  <a:moveTo>
                    <a:pt x="315874" y="0"/>
                  </a:moveTo>
                  <a:lnTo>
                    <a:pt x="234111" y="0"/>
                  </a:lnTo>
                  <a:lnTo>
                    <a:pt x="234111" y="159537"/>
                  </a:lnTo>
                  <a:lnTo>
                    <a:pt x="231103" y="196004"/>
                  </a:lnTo>
                  <a:lnTo>
                    <a:pt x="220938" y="241486"/>
                  </a:lnTo>
                  <a:lnTo>
                    <a:pt x="201906" y="286148"/>
                  </a:lnTo>
                  <a:lnTo>
                    <a:pt x="172298" y="320158"/>
                  </a:lnTo>
                  <a:lnTo>
                    <a:pt x="130403" y="333679"/>
                  </a:lnTo>
                  <a:lnTo>
                    <a:pt x="105400" y="326086"/>
                  </a:lnTo>
                  <a:lnTo>
                    <a:pt x="90636" y="305738"/>
                  </a:lnTo>
                  <a:lnTo>
                    <a:pt x="83612" y="276281"/>
                  </a:lnTo>
                  <a:lnTo>
                    <a:pt x="81826" y="241363"/>
                  </a:lnTo>
                  <a:lnTo>
                    <a:pt x="81826" y="0"/>
                  </a:lnTo>
                  <a:lnTo>
                    <a:pt x="0" y="0"/>
                  </a:lnTo>
                  <a:lnTo>
                    <a:pt x="0" y="281851"/>
                  </a:lnTo>
                  <a:lnTo>
                    <a:pt x="5624" y="323005"/>
                  </a:lnTo>
                  <a:lnTo>
                    <a:pt x="23101" y="359075"/>
                  </a:lnTo>
                  <a:lnTo>
                    <a:pt x="53331" y="384669"/>
                  </a:lnTo>
                  <a:lnTo>
                    <a:pt x="97218" y="394398"/>
                  </a:lnTo>
                  <a:lnTo>
                    <a:pt x="152286" y="382697"/>
                  </a:lnTo>
                  <a:lnTo>
                    <a:pt x="191479" y="354828"/>
                  </a:lnTo>
                  <a:lnTo>
                    <a:pt x="217149" y="321639"/>
                  </a:lnTo>
                  <a:lnTo>
                    <a:pt x="231647" y="293979"/>
                  </a:lnTo>
                  <a:lnTo>
                    <a:pt x="233286" y="293979"/>
                  </a:lnTo>
                  <a:lnTo>
                    <a:pt x="233286" y="385521"/>
                  </a:lnTo>
                  <a:lnTo>
                    <a:pt x="315874" y="385521"/>
                  </a:lnTo>
                  <a:lnTo>
                    <a:pt x="315874" y="0"/>
                  </a:lnTo>
                  <a:close/>
                </a:path>
              </a:pathLst>
            </a:custGeom>
            <a:solidFill>
              <a:srgbClr val="FFFFFF"/>
            </a:solidFill>
          </p:spPr>
          <p:txBody>
            <a:bodyPr wrap="square" lIns="0" tIns="0" rIns="0" bIns="0" rtlCol="0"/>
            <a:lstStyle/>
            <a:p>
              <a:endParaRPr dirty="0"/>
            </a:p>
          </p:txBody>
        </p:sp>
        <p:sp>
          <p:nvSpPr>
            <p:cNvPr id="13" name="object 13"/>
            <p:cNvSpPr/>
            <p:nvPr/>
          </p:nvSpPr>
          <p:spPr>
            <a:xfrm>
              <a:off x="2742001" y="1039400"/>
              <a:ext cx="208279" cy="394970"/>
            </a:xfrm>
            <a:custGeom>
              <a:avLst/>
              <a:gdLst/>
              <a:ahLst/>
              <a:cxnLst/>
              <a:rect l="l" t="t" r="r" b="b"/>
              <a:pathLst>
                <a:path w="208280" h="394969">
                  <a:moveTo>
                    <a:pt x="208127" y="0"/>
                  </a:moveTo>
                  <a:lnTo>
                    <a:pt x="162572" y="11820"/>
                  </a:lnTo>
                  <a:lnTo>
                    <a:pt x="129081" y="36163"/>
                  </a:lnTo>
                  <a:lnTo>
                    <a:pt x="103941" y="69155"/>
                  </a:lnTo>
                  <a:lnTo>
                    <a:pt x="83439" y="106921"/>
                  </a:lnTo>
                  <a:lnTo>
                    <a:pt x="81788" y="106921"/>
                  </a:lnTo>
                  <a:lnTo>
                    <a:pt x="81788" y="8940"/>
                  </a:lnTo>
                  <a:lnTo>
                    <a:pt x="0" y="8940"/>
                  </a:lnTo>
                  <a:lnTo>
                    <a:pt x="0" y="394474"/>
                  </a:lnTo>
                  <a:lnTo>
                    <a:pt x="81788" y="394474"/>
                  </a:lnTo>
                  <a:lnTo>
                    <a:pt x="81788" y="217893"/>
                  </a:lnTo>
                  <a:lnTo>
                    <a:pt x="87389" y="164497"/>
                  </a:lnTo>
                  <a:lnTo>
                    <a:pt x="103644" y="127041"/>
                  </a:lnTo>
                  <a:lnTo>
                    <a:pt x="129733" y="102999"/>
                  </a:lnTo>
                  <a:lnTo>
                    <a:pt x="164835" y="89845"/>
                  </a:lnTo>
                  <a:lnTo>
                    <a:pt x="208127" y="85051"/>
                  </a:lnTo>
                  <a:lnTo>
                    <a:pt x="208127" y="0"/>
                  </a:lnTo>
                  <a:close/>
                </a:path>
              </a:pathLst>
            </a:custGeom>
            <a:solidFill>
              <a:srgbClr val="FFFFFF"/>
            </a:solidFill>
          </p:spPr>
          <p:txBody>
            <a:bodyPr wrap="square" lIns="0" tIns="0" rIns="0" bIns="0" rtlCol="0"/>
            <a:lstStyle/>
            <a:p>
              <a:endParaRPr dirty="0"/>
            </a:p>
          </p:txBody>
        </p:sp>
        <p:sp>
          <p:nvSpPr>
            <p:cNvPr id="14" name="object 14"/>
            <p:cNvSpPr/>
            <p:nvPr/>
          </p:nvSpPr>
          <p:spPr>
            <a:xfrm>
              <a:off x="3000524" y="1039406"/>
              <a:ext cx="340995" cy="403860"/>
            </a:xfrm>
            <a:custGeom>
              <a:avLst/>
              <a:gdLst/>
              <a:ahLst/>
              <a:cxnLst/>
              <a:rect l="l" t="t" r="r" b="b"/>
              <a:pathLst>
                <a:path w="340995" h="403859">
                  <a:moveTo>
                    <a:pt x="170065" y="0"/>
                  </a:moveTo>
                  <a:lnTo>
                    <a:pt x="124943" y="4328"/>
                  </a:lnTo>
                  <a:lnTo>
                    <a:pt x="86764" y="17171"/>
                  </a:lnTo>
                  <a:lnTo>
                    <a:pt x="31233" y="67554"/>
                  </a:lnTo>
                  <a:lnTo>
                    <a:pt x="13881" y="104670"/>
                  </a:lnTo>
                  <a:lnTo>
                    <a:pt x="3470" y="149452"/>
                  </a:lnTo>
                  <a:lnTo>
                    <a:pt x="0" y="201688"/>
                  </a:lnTo>
                  <a:lnTo>
                    <a:pt x="3470" y="253918"/>
                  </a:lnTo>
                  <a:lnTo>
                    <a:pt x="13881" y="298693"/>
                  </a:lnTo>
                  <a:lnTo>
                    <a:pt x="31233" y="335802"/>
                  </a:lnTo>
                  <a:lnTo>
                    <a:pt x="86764" y="386173"/>
                  </a:lnTo>
                  <a:lnTo>
                    <a:pt x="124943" y="399012"/>
                  </a:lnTo>
                  <a:lnTo>
                    <a:pt x="170065" y="403339"/>
                  </a:lnTo>
                  <a:lnTo>
                    <a:pt x="215232" y="399012"/>
                  </a:lnTo>
                  <a:lnTo>
                    <a:pt x="253525" y="386173"/>
                  </a:lnTo>
                  <a:lnTo>
                    <a:pt x="278519" y="369341"/>
                  </a:lnTo>
                  <a:lnTo>
                    <a:pt x="170065" y="369341"/>
                  </a:lnTo>
                  <a:lnTo>
                    <a:pt x="133964" y="358668"/>
                  </a:lnTo>
                  <a:lnTo>
                    <a:pt x="110413" y="330616"/>
                  </a:lnTo>
                  <a:lnTo>
                    <a:pt x="96812" y="291135"/>
                  </a:lnTo>
                  <a:lnTo>
                    <a:pt x="90558" y="246176"/>
                  </a:lnTo>
                  <a:lnTo>
                    <a:pt x="89052" y="201688"/>
                  </a:lnTo>
                  <a:lnTo>
                    <a:pt x="90558" y="157190"/>
                  </a:lnTo>
                  <a:lnTo>
                    <a:pt x="96812" y="112226"/>
                  </a:lnTo>
                  <a:lnTo>
                    <a:pt x="110413" y="72745"/>
                  </a:lnTo>
                  <a:lnTo>
                    <a:pt x="133964" y="44695"/>
                  </a:lnTo>
                  <a:lnTo>
                    <a:pt x="170065" y="34023"/>
                  </a:lnTo>
                  <a:lnTo>
                    <a:pt x="278542" y="34023"/>
                  </a:lnTo>
                  <a:lnTo>
                    <a:pt x="253525" y="17171"/>
                  </a:lnTo>
                  <a:lnTo>
                    <a:pt x="215232" y="4328"/>
                  </a:lnTo>
                  <a:lnTo>
                    <a:pt x="170065" y="0"/>
                  </a:lnTo>
                  <a:close/>
                </a:path>
                <a:path w="340995" h="403859">
                  <a:moveTo>
                    <a:pt x="278542" y="34023"/>
                  </a:moveTo>
                  <a:lnTo>
                    <a:pt x="170065" y="34023"/>
                  </a:lnTo>
                  <a:lnTo>
                    <a:pt x="206567" y="44695"/>
                  </a:lnTo>
                  <a:lnTo>
                    <a:pt x="230355" y="72745"/>
                  </a:lnTo>
                  <a:lnTo>
                    <a:pt x="244075" y="112226"/>
                  </a:lnTo>
                  <a:lnTo>
                    <a:pt x="250368" y="157190"/>
                  </a:lnTo>
                  <a:lnTo>
                    <a:pt x="251879" y="201688"/>
                  </a:lnTo>
                  <a:lnTo>
                    <a:pt x="250368" y="246176"/>
                  </a:lnTo>
                  <a:lnTo>
                    <a:pt x="244075" y="291135"/>
                  </a:lnTo>
                  <a:lnTo>
                    <a:pt x="230355" y="330616"/>
                  </a:lnTo>
                  <a:lnTo>
                    <a:pt x="206567" y="358668"/>
                  </a:lnTo>
                  <a:lnTo>
                    <a:pt x="170065" y="369341"/>
                  </a:lnTo>
                  <a:lnTo>
                    <a:pt x="278519" y="369341"/>
                  </a:lnTo>
                  <a:lnTo>
                    <a:pt x="309382" y="335802"/>
                  </a:lnTo>
                  <a:lnTo>
                    <a:pt x="326891" y="298693"/>
                  </a:lnTo>
                  <a:lnTo>
                    <a:pt x="337416" y="253918"/>
                  </a:lnTo>
                  <a:lnTo>
                    <a:pt x="340931" y="201688"/>
                  </a:lnTo>
                  <a:lnTo>
                    <a:pt x="337416" y="149452"/>
                  </a:lnTo>
                  <a:lnTo>
                    <a:pt x="326891" y="104670"/>
                  </a:lnTo>
                  <a:lnTo>
                    <a:pt x="309382" y="67554"/>
                  </a:lnTo>
                  <a:lnTo>
                    <a:pt x="284918" y="38317"/>
                  </a:lnTo>
                  <a:lnTo>
                    <a:pt x="278542" y="34023"/>
                  </a:lnTo>
                  <a:close/>
                </a:path>
              </a:pathLst>
            </a:custGeom>
            <a:solidFill>
              <a:srgbClr val="FFFFFF"/>
            </a:solidFill>
          </p:spPr>
          <p:txBody>
            <a:bodyPr wrap="square" lIns="0" tIns="0" rIns="0" bIns="0" rtlCol="0"/>
            <a:lstStyle/>
            <a:p>
              <a:endParaRPr dirty="0"/>
            </a:p>
          </p:txBody>
        </p:sp>
        <p:sp>
          <p:nvSpPr>
            <p:cNvPr id="15" name="object 15"/>
            <p:cNvSpPr/>
            <p:nvPr/>
          </p:nvSpPr>
          <p:spPr>
            <a:xfrm>
              <a:off x="3403008" y="866126"/>
              <a:ext cx="295910" cy="568325"/>
            </a:xfrm>
            <a:custGeom>
              <a:avLst/>
              <a:gdLst/>
              <a:ahLst/>
              <a:cxnLst/>
              <a:rect l="l" t="t" r="r" b="b"/>
              <a:pathLst>
                <a:path w="295910" h="568325">
                  <a:moveTo>
                    <a:pt x="213817" y="0"/>
                  </a:moveTo>
                  <a:lnTo>
                    <a:pt x="148811" y="8318"/>
                  </a:lnTo>
                  <a:lnTo>
                    <a:pt x="106233" y="30785"/>
                  </a:lnTo>
                  <a:lnTo>
                    <a:pt x="81496" y="63672"/>
                  </a:lnTo>
                  <a:lnTo>
                    <a:pt x="70016" y="103248"/>
                  </a:lnTo>
                  <a:lnTo>
                    <a:pt x="67208" y="145783"/>
                  </a:lnTo>
                  <a:lnTo>
                    <a:pt x="67208" y="182219"/>
                  </a:lnTo>
                  <a:lnTo>
                    <a:pt x="0" y="182219"/>
                  </a:lnTo>
                  <a:lnTo>
                    <a:pt x="0" y="224307"/>
                  </a:lnTo>
                  <a:lnTo>
                    <a:pt x="67208" y="224307"/>
                  </a:lnTo>
                  <a:lnTo>
                    <a:pt x="67208" y="567740"/>
                  </a:lnTo>
                  <a:lnTo>
                    <a:pt x="149034" y="567740"/>
                  </a:lnTo>
                  <a:lnTo>
                    <a:pt x="149034" y="224307"/>
                  </a:lnTo>
                  <a:lnTo>
                    <a:pt x="258343" y="224307"/>
                  </a:lnTo>
                  <a:lnTo>
                    <a:pt x="258343" y="182219"/>
                  </a:lnTo>
                  <a:lnTo>
                    <a:pt x="149034" y="182219"/>
                  </a:lnTo>
                  <a:lnTo>
                    <a:pt x="149034" y="136029"/>
                  </a:lnTo>
                  <a:lnTo>
                    <a:pt x="151336" y="104691"/>
                  </a:lnTo>
                  <a:lnTo>
                    <a:pt x="161382" y="76015"/>
                  </a:lnTo>
                  <a:lnTo>
                    <a:pt x="183881" y="55083"/>
                  </a:lnTo>
                  <a:lnTo>
                    <a:pt x="223545" y="46977"/>
                  </a:lnTo>
                  <a:lnTo>
                    <a:pt x="246422" y="48732"/>
                  </a:lnTo>
                  <a:lnTo>
                    <a:pt x="265650" y="53141"/>
                  </a:lnTo>
                  <a:lnTo>
                    <a:pt x="281847" y="58919"/>
                  </a:lnTo>
                  <a:lnTo>
                    <a:pt x="295630" y="64782"/>
                  </a:lnTo>
                  <a:lnTo>
                    <a:pt x="295630" y="8915"/>
                  </a:lnTo>
                  <a:lnTo>
                    <a:pt x="279302" y="5802"/>
                  </a:lnTo>
                  <a:lnTo>
                    <a:pt x="259872" y="2928"/>
                  </a:lnTo>
                  <a:lnTo>
                    <a:pt x="237868" y="819"/>
                  </a:lnTo>
                  <a:lnTo>
                    <a:pt x="213817" y="0"/>
                  </a:lnTo>
                  <a:close/>
                </a:path>
              </a:pathLst>
            </a:custGeom>
            <a:solidFill>
              <a:srgbClr val="FFFFFF"/>
            </a:solidFill>
          </p:spPr>
          <p:txBody>
            <a:bodyPr wrap="square" lIns="0" tIns="0" rIns="0" bIns="0" rtlCol="0"/>
            <a:lstStyle/>
            <a:p>
              <a:endParaRPr dirty="0"/>
            </a:p>
          </p:txBody>
        </p:sp>
        <p:sp>
          <p:nvSpPr>
            <p:cNvPr id="16" name="object 16"/>
            <p:cNvSpPr/>
            <p:nvPr/>
          </p:nvSpPr>
          <p:spPr>
            <a:xfrm>
              <a:off x="3757764" y="1048334"/>
              <a:ext cx="81915" cy="386080"/>
            </a:xfrm>
            <a:custGeom>
              <a:avLst/>
              <a:gdLst/>
              <a:ahLst/>
              <a:cxnLst/>
              <a:rect l="l" t="t" r="r" b="b"/>
              <a:pathLst>
                <a:path w="81914" h="386080">
                  <a:moveTo>
                    <a:pt x="81787" y="0"/>
                  </a:moveTo>
                  <a:lnTo>
                    <a:pt x="0" y="0"/>
                  </a:lnTo>
                  <a:lnTo>
                    <a:pt x="0" y="385533"/>
                  </a:lnTo>
                  <a:lnTo>
                    <a:pt x="81787" y="385533"/>
                  </a:lnTo>
                  <a:lnTo>
                    <a:pt x="81787" y="0"/>
                  </a:lnTo>
                  <a:close/>
                </a:path>
              </a:pathLst>
            </a:custGeom>
            <a:solidFill>
              <a:srgbClr val="FFFFFF"/>
            </a:solidFill>
          </p:spPr>
          <p:txBody>
            <a:bodyPr wrap="square" lIns="0" tIns="0" rIns="0" bIns="0" rtlCol="0"/>
            <a:lstStyle/>
            <a:p>
              <a:endParaRPr dirty="0"/>
            </a:p>
          </p:txBody>
        </p:sp>
        <p:sp>
          <p:nvSpPr>
            <p:cNvPr id="17" name="object 17"/>
            <p:cNvSpPr/>
            <p:nvPr/>
          </p:nvSpPr>
          <p:spPr>
            <a:xfrm>
              <a:off x="3754501" y="875030"/>
              <a:ext cx="88900" cy="81280"/>
            </a:xfrm>
            <a:custGeom>
              <a:avLst/>
              <a:gdLst/>
              <a:ahLst/>
              <a:cxnLst/>
              <a:rect l="l" t="t" r="r" b="b"/>
              <a:pathLst>
                <a:path w="88900" h="81280">
                  <a:moveTo>
                    <a:pt x="88290" y="0"/>
                  </a:moveTo>
                  <a:lnTo>
                    <a:pt x="0" y="0"/>
                  </a:lnTo>
                  <a:lnTo>
                    <a:pt x="0" y="80962"/>
                  </a:lnTo>
                  <a:lnTo>
                    <a:pt x="88290" y="80962"/>
                  </a:lnTo>
                  <a:lnTo>
                    <a:pt x="88290" y="0"/>
                  </a:lnTo>
                  <a:close/>
                </a:path>
              </a:pathLst>
            </a:custGeom>
            <a:solidFill>
              <a:srgbClr val="FFFFFF"/>
            </a:solidFill>
          </p:spPr>
          <p:txBody>
            <a:bodyPr wrap="square" lIns="0" tIns="0" rIns="0" bIns="0" rtlCol="0"/>
            <a:lstStyle/>
            <a:p>
              <a:endParaRPr dirty="0"/>
            </a:p>
          </p:txBody>
        </p:sp>
        <p:sp>
          <p:nvSpPr>
            <p:cNvPr id="18" name="object 18"/>
            <p:cNvSpPr/>
            <p:nvPr/>
          </p:nvSpPr>
          <p:spPr>
            <a:xfrm>
              <a:off x="3972370" y="1039400"/>
              <a:ext cx="316230" cy="394970"/>
            </a:xfrm>
            <a:custGeom>
              <a:avLst/>
              <a:gdLst/>
              <a:ahLst/>
              <a:cxnLst/>
              <a:rect l="l" t="t" r="r" b="b"/>
              <a:pathLst>
                <a:path w="316229" h="394969">
                  <a:moveTo>
                    <a:pt x="218655" y="0"/>
                  </a:moveTo>
                  <a:lnTo>
                    <a:pt x="163478" y="11711"/>
                  </a:lnTo>
                  <a:lnTo>
                    <a:pt x="124007" y="39603"/>
                  </a:lnTo>
                  <a:lnTo>
                    <a:pt x="98049" y="72807"/>
                  </a:lnTo>
                  <a:lnTo>
                    <a:pt x="83413" y="100456"/>
                  </a:lnTo>
                  <a:lnTo>
                    <a:pt x="81762" y="100456"/>
                  </a:lnTo>
                  <a:lnTo>
                    <a:pt x="81762" y="8940"/>
                  </a:lnTo>
                  <a:lnTo>
                    <a:pt x="0" y="8940"/>
                  </a:lnTo>
                  <a:lnTo>
                    <a:pt x="0" y="394474"/>
                  </a:lnTo>
                  <a:lnTo>
                    <a:pt x="81762" y="394474"/>
                  </a:lnTo>
                  <a:lnTo>
                    <a:pt x="81762" y="234873"/>
                  </a:lnTo>
                  <a:lnTo>
                    <a:pt x="84770" y="198419"/>
                  </a:lnTo>
                  <a:lnTo>
                    <a:pt x="94934" y="152944"/>
                  </a:lnTo>
                  <a:lnTo>
                    <a:pt x="113962" y="108286"/>
                  </a:lnTo>
                  <a:lnTo>
                    <a:pt x="143563" y="74278"/>
                  </a:lnTo>
                  <a:lnTo>
                    <a:pt x="185445" y="60756"/>
                  </a:lnTo>
                  <a:lnTo>
                    <a:pt x="210455" y="68350"/>
                  </a:lnTo>
                  <a:lnTo>
                    <a:pt x="225223" y="88703"/>
                  </a:lnTo>
                  <a:lnTo>
                    <a:pt x="232249" y="118171"/>
                  </a:lnTo>
                  <a:lnTo>
                    <a:pt x="234035" y="153111"/>
                  </a:lnTo>
                  <a:lnTo>
                    <a:pt x="234035" y="394474"/>
                  </a:lnTo>
                  <a:lnTo>
                    <a:pt x="315849" y="394474"/>
                  </a:lnTo>
                  <a:lnTo>
                    <a:pt x="315849" y="112598"/>
                  </a:lnTo>
                  <a:lnTo>
                    <a:pt x="310233" y="71430"/>
                  </a:lnTo>
                  <a:lnTo>
                    <a:pt x="292774" y="35344"/>
                  </a:lnTo>
                  <a:lnTo>
                    <a:pt x="262554" y="9735"/>
                  </a:lnTo>
                  <a:lnTo>
                    <a:pt x="218655" y="0"/>
                  </a:lnTo>
                  <a:close/>
                </a:path>
              </a:pathLst>
            </a:custGeom>
            <a:solidFill>
              <a:srgbClr val="FFFFFF"/>
            </a:solidFill>
          </p:spPr>
          <p:txBody>
            <a:bodyPr wrap="square" lIns="0" tIns="0" rIns="0" bIns="0" rtlCol="0"/>
            <a:lstStyle/>
            <a:p>
              <a:endParaRPr dirty="0"/>
            </a:p>
          </p:txBody>
        </p:sp>
        <p:sp>
          <p:nvSpPr>
            <p:cNvPr id="19" name="object 19"/>
            <p:cNvSpPr/>
            <p:nvPr/>
          </p:nvSpPr>
          <p:spPr>
            <a:xfrm>
              <a:off x="4382982" y="1039406"/>
              <a:ext cx="250825" cy="403860"/>
            </a:xfrm>
            <a:custGeom>
              <a:avLst/>
              <a:gdLst/>
              <a:ahLst/>
              <a:cxnLst/>
              <a:rect l="l" t="t" r="r" b="b"/>
              <a:pathLst>
                <a:path w="250825" h="403859">
                  <a:moveTo>
                    <a:pt x="135242" y="0"/>
                  </a:moveTo>
                  <a:lnTo>
                    <a:pt x="73455" y="9142"/>
                  </a:lnTo>
                  <a:lnTo>
                    <a:pt x="31483" y="33626"/>
                  </a:lnTo>
                  <a:lnTo>
                    <a:pt x="7579" y="69040"/>
                  </a:lnTo>
                  <a:lnTo>
                    <a:pt x="0" y="110972"/>
                  </a:lnTo>
                  <a:lnTo>
                    <a:pt x="9644" y="152711"/>
                  </a:lnTo>
                  <a:lnTo>
                    <a:pt x="34518" y="185284"/>
                  </a:lnTo>
                  <a:lnTo>
                    <a:pt x="68530" y="211327"/>
                  </a:lnTo>
                  <a:lnTo>
                    <a:pt x="105586" y="233474"/>
                  </a:lnTo>
                  <a:lnTo>
                    <a:pt x="139598" y="254363"/>
                  </a:lnTo>
                  <a:lnTo>
                    <a:pt x="164472" y="276629"/>
                  </a:lnTo>
                  <a:lnTo>
                    <a:pt x="174116" y="302907"/>
                  </a:lnTo>
                  <a:lnTo>
                    <a:pt x="170347" y="320758"/>
                  </a:lnTo>
                  <a:lnTo>
                    <a:pt x="158530" y="336330"/>
                  </a:lnTo>
                  <a:lnTo>
                    <a:pt x="137908" y="347345"/>
                  </a:lnTo>
                  <a:lnTo>
                    <a:pt x="107721" y="351523"/>
                  </a:lnTo>
                  <a:lnTo>
                    <a:pt x="75177" y="347471"/>
                  </a:lnTo>
                  <a:lnTo>
                    <a:pt x="46050" y="337343"/>
                  </a:lnTo>
                  <a:lnTo>
                    <a:pt x="21028" y="324177"/>
                  </a:lnTo>
                  <a:lnTo>
                    <a:pt x="800" y="311010"/>
                  </a:lnTo>
                  <a:lnTo>
                    <a:pt x="800" y="386308"/>
                  </a:lnTo>
                  <a:lnTo>
                    <a:pt x="18107" y="391712"/>
                  </a:lnTo>
                  <a:lnTo>
                    <a:pt x="40968" y="397262"/>
                  </a:lnTo>
                  <a:lnTo>
                    <a:pt x="69456" y="401592"/>
                  </a:lnTo>
                  <a:lnTo>
                    <a:pt x="103644" y="403339"/>
                  </a:lnTo>
                  <a:lnTo>
                    <a:pt x="150315" y="399142"/>
                  </a:lnTo>
                  <a:lnTo>
                    <a:pt x="190596" y="386083"/>
                  </a:lnTo>
                  <a:lnTo>
                    <a:pt x="222200" y="363458"/>
                  </a:lnTo>
                  <a:lnTo>
                    <a:pt x="242839" y="330566"/>
                  </a:lnTo>
                  <a:lnTo>
                    <a:pt x="250228" y="286702"/>
                  </a:lnTo>
                  <a:lnTo>
                    <a:pt x="240451" y="240569"/>
                  </a:lnTo>
                  <a:lnTo>
                    <a:pt x="215238" y="205568"/>
                  </a:lnTo>
                  <a:lnTo>
                    <a:pt x="180763" y="178553"/>
                  </a:lnTo>
                  <a:lnTo>
                    <a:pt x="108725" y="135908"/>
                  </a:lnTo>
                  <a:lnTo>
                    <a:pt x="83512" y="113988"/>
                  </a:lnTo>
                  <a:lnTo>
                    <a:pt x="73736" y="87477"/>
                  </a:lnTo>
                  <a:lnTo>
                    <a:pt x="78687" y="68855"/>
                  </a:lnTo>
                  <a:lnTo>
                    <a:pt x="91520" y="56303"/>
                  </a:lnTo>
                  <a:lnTo>
                    <a:pt x="109210" y="49217"/>
                  </a:lnTo>
                  <a:lnTo>
                    <a:pt x="128727" y="46989"/>
                  </a:lnTo>
                  <a:lnTo>
                    <a:pt x="156471" y="50317"/>
                  </a:lnTo>
                  <a:lnTo>
                    <a:pt x="181609" y="59034"/>
                  </a:lnTo>
                  <a:lnTo>
                    <a:pt x="204615" y="71244"/>
                  </a:lnTo>
                  <a:lnTo>
                    <a:pt x="225958" y="85051"/>
                  </a:lnTo>
                  <a:lnTo>
                    <a:pt x="225958" y="15430"/>
                  </a:lnTo>
                  <a:lnTo>
                    <a:pt x="211792" y="11299"/>
                  </a:lnTo>
                  <a:lnTo>
                    <a:pt x="190939" y="6186"/>
                  </a:lnTo>
                  <a:lnTo>
                    <a:pt x="164916" y="1837"/>
                  </a:lnTo>
                  <a:lnTo>
                    <a:pt x="135242" y="0"/>
                  </a:lnTo>
                  <a:close/>
                </a:path>
              </a:pathLst>
            </a:custGeom>
            <a:solidFill>
              <a:srgbClr val="FFFFFF"/>
            </a:solidFill>
          </p:spPr>
          <p:txBody>
            <a:bodyPr wrap="square" lIns="0" tIns="0" rIns="0" bIns="0" rtlCol="0"/>
            <a:lstStyle/>
            <a:p>
              <a:endParaRPr dirty="0"/>
            </a:p>
          </p:txBody>
        </p:sp>
      </p:grpSp>
      <p:sp>
        <p:nvSpPr>
          <p:cNvPr id="20" name="object 20"/>
          <p:cNvSpPr/>
          <p:nvPr/>
        </p:nvSpPr>
        <p:spPr>
          <a:xfrm>
            <a:off x="4133151" y="6990067"/>
            <a:ext cx="4578350" cy="1338580"/>
          </a:xfrm>
          <a:custGeom>
            <a:avLst/>
            <a:gdLst/>
            <a:ahLst/>
            <a:cxnLst/>
            <a:rect l="l" t="t" r="r" b="b"/>
            <a:pathLst>
              <a:path w="4578350" h="1338579">
                <a:moveTo>
                  <a:pt x="4577842" y="0"/>
                </a:moveTo>
                <a:lnTo>
                  <a:pt x="0" y="0"/>
                </a:lnTo>
                <a:lnTo>
                  <a:pt x="0" y="1338262"/>
                </a:lnTo>
                <a:lnTo>
                  <a:pt x="4577842" y="1338262"/>
                </a:lnTo>
                <a:lnTo>
                  <a:pt x="4577842" y="0"/>
                </a:lnTo>
                <a:close/>
              </a:path>
            </a:pathLst>
          </a:custGeom>
          <a:solidFill>
            <a:srgbClr val="030D47"/>
          </a:solidFill>
        </p:spPr>
        <p:txBody>
          <a:bodyPr wrap="square" lIns="0" tIns="0" rIns="0" bIns="0" rtlCol="0"/>
          <a:lstStyle/>
          <a:p>
            <a:endParaRPr dirty="0"/>
          </a:p>
        </p:txBody>
      </p:sp>
      <p:sp>
        <p:nvSpPr>
          <p:cNvPr id="21" name="object 21"/>
          <p:cNvSpPr txBox="1"/>
          <p:nvPr/>
        </p:nvSpPr>
        <p:spPr>
          <a:xfrm>
            <a:off x="900986" y="7256735"/>
            <a:ext cx="8582025" cy="882015"/>
          </a:xfrm>
          <a:prstGeom prst="rect">
            <a:avLst/>
          </a:prstGeom>
        </p:spPr>
        <p:txBody>
          <a:bodyPr vert="horz" wrap="square" lIns="0" tIns="65405" rIns="0" bIns="0" rtlCol="0">
            <a:spAutoFit/>
          </a:bodyPr>
          <a:lstStyle/>
          <a:p>
            <a:pPr marL="12700">
              <a:lnSpc>
                <a:spcPct val="100000"/>
              </a:lnSpc>
              <a:spcBef>
                <a:spcPts val="515"/>
              </a:spcBef>
            </a:pPr>
            <a:r>
              <a:rPr lang="en-GB" sz="2800" b="1" dirty="0">
                <a:solidFill>
                  <a:srgbClr val="FFFFFF"/>
                </a:solidFill>
                <a:latin typeface="Arial" panose="020B0604020202020204" pitchFamily="34" charset="0"/>
                <a:cs typeface="Arial" panose="020B0604020202020204" pitchFamily="34" charset="0"/>
              </a:rPr>
              <a:t>EUROFINS</a:t>
            </a:r>
            <a:r>
              <a:rPr lang="en-GB" sz="2800" b="1" spc="-25" dirty="0">
                <a:solidFill>
                  <a:srgbClr val="FFFFFF"/>
                </a:solidFill>
                <a:latin typeface="Arial" panose="020B0604020202020204" pitchFamily="34" charset="0"/>
                <a:cs typeface="Arial" panose="020B0604020202020204" pitchFamily="34" charset="0"/>
              </a:rPr>
              <a:t> </a:t>
            </a:r>
            <a:r>
              <a:rPr lang="en-GB" sz="2800" b="1" dirty="0">
                <a:solidFill>
                  <a:srgbClr val="FFFFFF"/>
                </a:solidFill>
                <a:latin typeface="Arial" panose="020B0604020202020204" pitchFamily="34" charset="0"/>
                <a:cs typeface="Arial" panose="020B0604020202020204" pitchFamily="34" charset="0"/>
              </a:rPr>
              <a:t>EUROPEAN</a:t>
            </a:r>
            <a:r>
              <a:rPr lang="en-GB" sz="2800" b="1" spc="-20" dirty="0">
                <a:solidFill>
                  <a:srgbClr val="FFFFFF"/>
                </a:solidFill>
                <a:latin typeface="Arial" panose="020B0604020202020204" pitchFamily="34" charset="0"/>
                <a:cs typeface="Arial" panose="020B0604020202020204" pitchFamily="34" charset="0"/>
              </a:rPr>
              <a:t> </a:t>
            </a:r>
            <a:r>
              <a:rPr lang="en-GB" sz="2800" b="1" spc="-15" dirty="0">
                <a:solidFill>
                  <a:srgbClr val="FFFFFF"/>
                </a:solidFill>
                <a:latin typeface="Arial" panose="020B0604020202020204" pitchFamily="34" charset="0"/>
                <a:cs typeface="Arial" panose="020B0604020202020204" pitchFamily="34" charset="0"/>
              </a:rPr>
              <a:t>GRADUATE </a:t>
            </a:r>
            <a:r>
              <a:rPr lang="en-GB" sz="2800" b="1" spc="-5" dirty="0">
                <a:solidFill>
                  <a:srgbClr val="FFFFFF"/>
                </a:solidFill>
                <a:latin typeface="Arial" panose="020B0604020202020204" pitchFamily="34" charset="0"/>
                <a:cs typeface="Arial" panose="020B0604020202020204" pitchFamily="34" charset="0"/>
              </a:rPr>
              <a:t>PROGRAMME</a:t>
            </a:r>
            <a:endParaRPr lang="en-GB" sz="2800" dirty="0">
              <a:latin typeface="Arial" panose="020B0604020202020204" pitchFamily="34" charset="0"/>
              <a:cs typeface="Arial" panose="020B0604020202020204" pitchFamily="34" charset="0"/>
            </a:endParaRPr>
          </a:p>
          <a:p>
            <a:pPr marL="12700">
              <a:lnSpc>
                <a:spcPct val="100000"/>
              </a:lnSpc>
              <a:spcBef>
                <a:spcPts val="330"/>
              </a:spcBef>
            </a:pPr>
            <a:r>
              <a:rPr sz="2200" spc="-10" dirty="0">
                <a:solidFill>
                  <a:srgbClr val="B1B8D3"/>
                </a:solidFill>
                <a:latin typeface="Arial" panose="020B0604020202020204" pitchFamily="34" charset="0"/>
                <a:cs typeface="Arial" panose="020B0604020202020204" pitchFamily="34" charset="0"/>
              </a:rPr>
              <a:t>Environment</a:t>
            </a:r>
            <a:r>
              <a:rPr sz="2200" spc="-45" dirty="0">
                <a:solidFill>
                  <a:srgbClr val="B1B8D3"/>
                </a:solidFill>
                <a:latin typeface="Arial" panose="020B0604020202020204" pitchFamily="34" charset="0"/>
                <a:cs typeface="Arial" panose="020B0604020202020204" pitchFamily="34" charset="0"/>
              </a:rPr>
              <a:t> </a:t>
            </a:r>
            <a:r>
              <a:rPr sz="2200" spc="-20" dirty="0">
                <a:solidFill>
                  <a:srgbClr val="B1B8D3"/>
                </a:solidFill>
                <a:latin typeface="Arial" panose="020B0604020202020204" pitchFamily="34" charset="0"/>
                <a:cs typeface="Arial" panose="020B0604020202020204" pitchFamily="34" charset="0"/>
              </a:rPr>
              <a:t>Testing</a:t>
            </a:r>
            <a:r>
              <a:rPr sz="2200" dirty="0">
                <a:solidFill>
                  <a:srgbClr val="B1B8D3"/>
                </a:solidFill>
                <a:latin typeface="Arial" panose="020B0604020202020204" pitchFamily="34" charset="0"/>
                <a:cs typeface="Arial" panose="020B0604020202020204" pitchFamily="34" charset="0"/>
              </a:rPr>
              <a:t> </a:t>
            </a:r>
            <a:r>
              <a:rPr lang="en-GB" sz="2200" dirty="0">
                <a:solidFill>
                  <a:srgbClr val="B1B8D3"/>
                </a:solidFill>
                <a:latin typeface="Arial" panose="020B0604020202020204" pitchFamily="34" charset="0"/>
                <a:cs typeface="Arial" panose="020B0604020202020204" pitchFamily="34" charset="0"/>
              </a:rPr>
              <a:t>and </a:t>
            </a:r>
            <a:r>
              <a:rPr sz="2200" spc="-10" dirty="0">
                <a:solidFill>
                  <a:srgbClr val="B1B8D3"/>
                </a:solidFill>
                <a:latin typeface="Arial" panose="020B0604020202020204" pitchFamily="34" charset="0"/>
                <a:cs typeface="Arial" panose="020B0604020202020204" pitchFamily="34" charset="0"/>
              </a:rPr>
              <a:t>Food</a:t>
            </a:r>
            <a:r>
              <a:rPr sz="2200" spc="-5" dirty="0">
                <a:solidFill>
                  <a:srgbClr val="B1B8D3"/>
                </a:solidFill>
                <a:latin typeface="Arial" panose="020B0604020202020204" pitchFamily="34" charset="0"/>
                <a:cs typeface="Arial" panose="020B0604020202020204" pitchFamily="34" charset="0"/>
              </a:rPr>
              <a:t> </a:t>
            </a:r>
            <a:r>
              <a:rPr lang="en-GB" sz="2200" spc="-5" dirty="0">
                <a:solidFill>
                  <a:srgbClr val="B1B8D3"/>
                </a:solidFill>
                <a:latin typeface="Arial" panose="020B0604020202020204" pitchFamily="34" charset="0"/>
                <a:cs typeface="Arial" panose="020B0604020202020204" pitchFamily="34" charset="0"/>
              </a:rPr>
              <a:t>&amp;</a:t>
            </a:r>
            <a:r>
              <a:rPr sz="2200" spc="5" dirty="0">
                <a:solidFill>
                  <a:srgbClr val="B1B8D3"/>
                </a:solidFill>
                <a:latin typeface="Arial" panose="020B0604020202020204" pitchFamily="34" charset="0"/>
                <a:cs typeface="Arial" panose="020B0604020202020204" pitchFamily="34" charset="0"/>
              </a:rPr>
              <a:t> </a:t>
            </a:r>
            <a:r>
              <a:rPr sz="2200" spc="-10" dirty="0">
                <a:solidFill>
                  <a:srgbClr val="B1B8D3"/>
                </a:solidFill>
                <a:latin typeface="Arial" panose="020B0604020202020204" pitchFamily="34" charset="0"/>
                <a:cs typeface="Arial" panose="020B0604020202020204" pitchFamily="34" charset="0"/>
              </a:rPr>
              <a:t>Feed</a:t>
            </a:r>
            <a:r>
              <a:rPr sz="2200" spc="-45" dirty="0">
                <a:solidFill>
                  <a:srgbClr val="B1B8D3"/>
                </a:solidFill>
                <a:latin typeface="Arial" panose="020B0604020202020204" pitchFamily="34" charset="0"/>
                <a:cs typeface="Arial" panose="020B0604020202020204" pitchFamily="34" charset="0"/>
              </a:rPr>
              <a:t> </a:t>
            </a:r>
            <a:r>
              <a:rPr sz="2200" spc="-20" dirty="0">
                <a:solidFill>
                  <a:srgbClr val="B1B8D3"/>
                </a:solidFill>
                <a:latin typeface="Arial" panose="020B0604020202020204" pitchFamily="34" charset="0"/>
                <a:cs typeface="Arial" panose="020B0604020202020204" pitchFamily="34" charset="0"/>
              </a:rPr>
              <a:t>Testing</a:t>
            </a:r>
            <a:endParaRPr sz="2200" dirty="0">
              <a:latin typeface="Arial" panose="020B0604020202020204" pitchFamily="34" charset="0"/>
              <a:cs typeface="Arial" panose="020B0604020202020204" pitchFamily="34" charset="0"/>
            </a:endParaRPr>
          </a:p>
        </p:txBody>
      </p:sp>
      <p:pic>
        <p:nvPicPr>
          <p:cNvPr id="33" name="object 33"/>
          <p:cNvPicPr/>
          <p:nvPr/>
        </p:nvPicPr>
        <p:blipFill>
          <a:blip r:embed="rId6" cstate="print"/>
          <a:stretch>
            <a:fillRect/>
          </a:stretch>
        </p:blipFill>
        <p:spPr>
          <a:xfrm>
            <a:off x="7552163" y="3606413"/>
            <a:ext cx="2117420" cy="904473"/>
          </a:xfrm>
          <a:prstGeom prst="rect">
            <a:avLst/>
          </a:prstGeom>
        </p:spPr>
      </p:pic>
      <p:pic>
        <p:nvPicPr>
          <p:cNvPr id="45" name="Picture 44"/>
          <p:cNvPicPr>
            <a:picLocks noChangeAspect="1"/>
          </p:cNvPicPr>
          <p:nvPr/>
        </p:nvPicPr>
        <p:blipFill rotWithShape="1">
          <a:blip r:embed="rId7"/>
          <a:srcRect t="3167" r="529" b="10894"/>
          <a:stretch/>
        </p:blipFill>
        <p:spPr>
          <a:xfrm>
            <a:off x="1" y="8782050"/>
            <a:ext cx="10680700" cy="5410200"/>
          </a:xfrm>
          <a:prstGeom prst="rect">
            <a:avLst/>
          </a:prstGeom>
        </p:spPr>
      </p:pic>
      <p:pic>
        <p:nvPicPr>
          <p:cNvPr id="24" name="Picture 23" descr="Graphical user interface, website&#10;&#10;Description automatically generated">
            <a:extLst>
              <a:ext uri="{FF2B5EF4-FFF2-40B4-BE49-F238E27FC236}">
                <a16:creationId xmlns:a16="http://schemas.microsoft.com/office/drawing/2014/main" id="{21469013-4250-424F-9334-9FB45AC4A78E}"/>
              </a:ext>
            </a:extLst>
          </p:cNvPr>
          <p:cNvPicPr>
            <a:picLocks noChangeAspect="1"/>
          </p:cNvPicPr>
          <p:nvPr/>
        </p:nvPicPr>
        <p:blipFill rotWithShape="1">
          <a:blip r:embed="rId8">
            <a:extLst>
              <a:ext uri="{28A0092B-C50C-407E-A947-70E740481C1C}">
                <a14:useLocalDpi xmlns:a14="http://schemas.microsoft.com/office/drawing/2010/main" val="0"/>
              </a:ext>
            </a:extLst>
          </a:blip>
          <a:srcRect t="61083" r="75675" b="19774"/>
          <a:stretch/>
        </p:blipFill>
        <p:spPr>
          <a:xfrm>
            <a:off x="-3462" y="8934450"/>
            <a:ext cx="2599015" cy="289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7F8DD7-56FE-48ED-807A-911EF10E54E3}"/>
              </a:ext>
            </a:extLst>
          </p:cNvPr>
          <p:cNvSpPr>
            <a:spLocks noGrp="1"/>
          </p:cNvSpPr>
          <p:nvPr>
            <p:ph type="body" idx="1"/>
          </p:nvPr>
        </p:nvSpPr>
        <p:spPr>
          <a:xfrm>
            <a:off x="521633" y="2047143"/>
            <a:ext cx="9461477" cy="1846659"/>
          </a:xfrm>
        </p:spPr>
        <p:txBody>
          <a:bodyPr/>
          <a:lstStyle/>
          <a:p>
            <a:r>
              <a:rPr lang="en-GB" sz="6000" b="1" dirty="0">
                <a:solidFill>
                  <a:srgbClr val="FFDD00"/>
                </a:solidFill>
                <a:latin typeface="Arial" panose="020B0604020202020204" pitchFamily="34" charset="0"/>
                <a:cs typeface="Arial" panose="020B0604020202020204" pitchFamily="34" charset="0"/>
              </a:rPr>
              <a:t>WILL YOU BE ONE OF </a:t>
            </a:r>
            <a:br>
              <a:rPr lang="en-GB" sz="6000" b="1" dirty="0">
                <a:solidFill>
                  <a:srgbClr val="FFDD00"/>
                </a:solidFill>
                <a:latin typeface="Arial" panose="020B0604020202020204" pitchFamily="34" charset="0"/>
                <a:cs typeface="Arial" panose="020B0604020202020204" pitchFamily="34" charset="0"/>
              </a:rPr>
            </a:br>
            <a:r>
              <a:rPr lang="en-GB" sz="6000" b="1" dirty="0">
                <a:solidFill>
                  <a:srgbClr val="FFDD00"/>
                </a:solidFill>
                <a:latin typeface="Arial" panose="020B0604020202020204" pitchFamily="34" charset="0"/>
                <a:cs typeface="Arial" panose="020B0604020202020204" pitchFamily="34" charset="0"/>
              </a:rPr>
              <a:t>OUR FUTURE LEADERS?</a:t>
            </a:r>
          </a:p>
        </p:txBody>
      </p:sp>
      <p:pic>
        <p:nvPicPr>
          <p:cNvPr id="4" name="object 2">
            <a:extLst>
              <a:ext uri="{FF2B5EF4-FFF2-40B4-BE49-F238E27FC236}">
                <a16:creationId xmlns:a16="http://schemas.microsoft.com/office/drawing/2014/main" id="{0DF7ECFE-3103-4122-A859-F18FE45473EC}"/>
              </a:ext>
            </a:extLst>
          </p:cNvPr>
          <p:cNvPicPr/>
          <p:nvPr/>
        </p:nvPicPr>
        <p:blipFill>
          <a:blip r:embed="rId3" cstate="print"/>
          <a:stretch>
            <a:fillRect/>
          </a:stretch>
        </p:blipFill>
        <p:spPr>
          <a:xfrm>
            <a:off x="8225341" y="635556"/>
            <a:ext cx="1757770" cy="750847"/>
          </a:xfrm>
          <a:prstGeom prst="rect">
            <a:avLst/>
          </a:prstGeom>
        </p:spPr>
      </p:pic>
      <p:sp>
        <p:nvSpPr>
          <p:cNvPr id="21" name="object 21">
            <a:extLst>
              <a:ext uri="{FF2B5EF4-FFF2-40B4-BE49-F238E27FC236}">
                <a16:creationId xmlns:a16="http://schemas.microsoft.com/office/drawing/2014/main" id="{359DA535-EF1B-4445-802A-EF4ABC942638}"/>
              </a:ext>
            </a:extLst>
          </p:cNvPr>
          <p:cNvSpPr txBox="1"/>
          <p:nvPr/>
        </p:nvSpPr>
        <p:spPr>
          <a:xfrm>
            <a:off x="521637" y="635556"/>
            <a:ext cx="7415863" cy="750847"/>
          </a:xfrm>
          <a:prstGeom prst="rect">
            <a:avLst/>
          </a:prstGeom>
        </p:spPr>
        <p:txBody>
          <a:bodyPr vert="horz" wrap="square" lIns="0" tIns="65405" rIns="0" bIns="0" rtlCol="0">
            <a:spAutoFit/>
          </a:bodyPr>
          <a:lstStyle/>
          <a:p>
            <a:pPr marL="12700">
              <a:lnSpc>
                <a:spcPct val="100000"/>
              </a:lnSpc>
              <a:spcBef>
                <a:spcPts val="515"/>
              </a:spcBef>
            </a:pPr>
            <a:r>
              <a:rPr lang="en-GB" sz="2400" b="1" dirty="0">
                <a:solidFill>
                  <a:srgbClr val="FFFFFF"/>
                </a:solidFill>
                <a:latin typeface="Arial" panose="020B0604020202020204" pitchFamily="34" charset="0"/>
                <a:cs typeface="Arial" panose="020B0604020202020204" pitchFamily="34" charset="0"/>
              </a:rPr>
              <a:t>EUROFINS</a:t>
            </a:r>
            <a:r>
              <a:rPr lang="en-GB" sz="2400" b="1" spc="-25" dirty="0">
                <a:solidFill>
                  <a:srgbClr val="FFFFFF"/>
                </a:solidFill>
                <a:latin typeface="Arial" panose="020B0604020202020204" pitchFamily="34" charset="0"/>
                <a:cs typeface="Arial" panose="020B0604020202020204" pitchFamily="34" charset="0"/>
              </a:rPr>
              <a:t> </a:t>
            </a:r>
            <a:r>
              <a:rPr lang="en-GB" sz="2400" b="1" dirty="0">
                <a:solidFill>
                  <a:srgbClr val="FFFFFF"/>
                </a:solidFill>
                <a:latin typeface="Arial" panose="020B0604020202020204" pitchFamily="34" charset="0"/>
                <a:cs typeface="Arial" panose="020B0604020202020204" pitchFamily="34" charset="0"/>
              </a:rPr>
              <a:t>EUROPEAN</a:t>
            </a:r>
            <a:r>
              <a:rPr lang="en-GB" sz="2400" b="1" spc="-20" dirty="0">
                <a:solidFill>
                  <a:srgbClr val="FFFFFF"/>
                </a:solidFill>
                <a:latin typeface="Arial" panose="020B0604020202020204" pitchFamily="34" charset="0"/>
                <a:cs typeface="Arial" panose="020B0604020202020204" pitchFamily="34" charset="0"/>
              </a:rPr>
              <a:t> </a:t>
            </a:r>
            <a:r>
              <a:rPr lang="en-GB" sz="2400" b="1" spc="-15" dirty="0">
                <a:solidFill>
                  <a:srgbClr val="FFFFFF"/>
                </a:solidFill>
                <a:latin typeface="Arial" panose="020B0604020202020204" pitchFamily="34" charset="0"/>
                <a:cs typeface="Arial" panose="020B0604020202020204" pitchFamily="34" charset="0"/>
              </a:rPr>
              <a:t>GRADUATE </a:t>
            </a:r>
            <a:r>
              <a:rPr lang="en-GB" sz="2400" b="1" spc="-5" dirty="0">
                <a:solidFill>
                  <a:srgbClr val="FFFFFF"/>
                </a:solidFill>
                <a:latin typeface="Arial" panose="020B0604020202020204" pitchFamily="34" charset="0"/>
                <a:cs typeface="Arial" panose="020B0604020202020204" pitchFamily="34" charset="0"/>
              </a:rPr>
              <a:t>PROGRAMME</a:t>
            </a:r>
            <a:endParaRPr lang="en-GB" sz="2400" dirty="0">
              <a:latin typeface="Arial" panose="020B0604020202020204" pitchFamily="34" charset="0"/>
              <a:cs typeface="Arial" panose="020B0604020202020204" pitchFamily="34" charset="0"/>
            </a:endParaRPr>
          </a:p>
          <a:p>
            <a:pPr marL="12700">
              <a:lnSpc>
                <a:spcPct val="100000"/>
              </a:lnSpc>
              <a:spcBef>
                <a:spcPts val="330"/>
              </a:spcBef>
            </a:pPr>
            <a:r>
              <a:rPr spc="-10" dirty="0">
                <a:solidFill>
                  <a:srgbClr val="99A2C5"/>
                </a:solidFill>
                <a:latin typeface="Arial" panose="020B0604020202020204" pitchFamily="34" charset="0"/>
                <a:cs typeface="Arial" panose="020B0604020202020204" pitchFamily="34" charset="0"/>
              </a:rPr>
              <a:t>Environment</a:t>
            </a:r>
            <a:r>
              <a:rPr spc="-45" dirty="0">
                <a:solidFill>
                  <a:srgbClr val="99A2C5"/>
                </a:solidFill>
                <a:latin typeface="Arial" panose="020B0604020202020204" pitchFamily="34" charset="0"/>
                <a:cs typeface="Arial" panose="020B0604020202020204" pitchFamily="34" charset="0"/>
              </a:rPr>
              <a:t> </a:t>
            </a:r>
            <a:r>
              <a:rPr spc="-20" dirty="0">
                <a:solidFill>
                  <a:srgbClr val="99A2C5"/>
                </a:solidFill>
                <a:latin typeface="Arial" panose="020B0604020202020204" pitchFamily="34" charset="0"/>
                <a:cs typeface="Arial" panose="020B0604020202020204" pitchFamily="34" charset="0"/>
              </a:rPr>
              <a:t>Testing</a:t>
            </a:r>
            <a:r>
              <a:rPr dirty="0">
                <a:solidFill>
                  <a:srgbClr val="99A2C5"/>
                </a:solidFill>
                <a:latin typeface="Arial" panose="020B0604020202020204" pitchFamily="34" charset="0"/>
                <a:cs typeface="Arial" panose="020B0604020202020204" pitchFamily="34" charset="0"/>
              </a:rPr>
              <a:t> </a:t>
            </a:r>
            <a:r>
              <a:rPr lang="en-GB" dirty="0">
                <a:solidFill>
                  <a:srgbClr val="99A2C5"/>
                </a:solidFill>
                <a:latin typeface="Arial" panose="020B0604020202020204" pitchFamily="34" charset="0"/>
                <a:cs typeface="Arial" panose="020B0604020202020204" pitchFamily="34" charset="0"/>
              </a:rPr>
              <a:t>and</a:t>
            </a:r>
            <a:r>
              <a:rPr spc="5" dirty="0">
                <a:solidFill>
                  <a:srgbClr val="99A2C5"/>
                </a:solidFill>
                <a:latin typeface="Arial" panose="020B0604020202020204" pitchFamily="34" charset="0"/>
                <a:cs typeface="Arial" panose="020B0604020202020204" pitchFamily="34" charset="0"/>
              </a:rPr>
              <a:t> </a:t>
            </a:r>
            <a:r>
              <a:rPr spc="-10" dirty="0">
                <a:solidFill>
                  <a:srgbClr val="99A2C5"/>
                </a:solidFill>
                <a:latin typeface="Arial" panose="020B0604020202020204" pitchFamily="34" charset="0"/>
                <a:cs typeface="Arial" panose="020B0604020202020204" pitchFamily="34" charset="0"/>
              </a:rPr>
              <a:t>Food</a:t>
            </a:r>
            <a:r>
              <a:rPr spc="-5" dirty="0">
                <a:solidFill>
                  <a:srgbClr val="99A2C5"/>
                </a:solidFill>
                <a:latin typeface="Arial" panose="020B0604020202020204" pitchFamily="34" charset="0"/>
                <a:cs typeface="Arial" panose="020B0604020202020204" pitchFamily="34" charset="0"/>
              </a:rPr>
              <a:t> </a:t>
            </a:r>
            <a:r>
              <a:rPr lang="en-GB" dirty="0">
                <a:solidFill>
                  <a:srgbClr val="99A2C5"/>
                </a:solidFill>
                <a:latin typeface="Arial" panose="020B0604020202020204" pitchFamily="34" charset="0"/>
                <a:cs typeface="Arial" panose="020B0604020202020204" pitchFamily="34" charset="0"/>
              </a:rPr>
              <a:t>&amp;</a:t>
            </a:r>
            <a:r>
              <a:rPr spc="5" dirty="0">
                <a:solidFill>
                  <a:srgbClr val="99A2C5"/>
                </a:solidFill>
                <a:latin typeface="Arial" panose="020B0604020202020204" pitchFamily="34" charset="0"/>
                <a:cs typeface="Arial" panose="020B0604020202020204" pitchFamily="34" charset="0"/>
              </a:rPr>
              <a:t> </a:t>
            </a:r>
            <a:r>
              <a:rPr spc="-10" dirty="0">
                <a:solidFill>
                  <a:srgbClr val="99A2C5"/>
                </a:solidFill>
                <a:latin typeface="Arial" panose="020B0604020202020204" pitchFamily="34" charset="0"/>
                <a:cs typeface="Arial" panose="020B0604020202020204" pitchFamily="34" charset="0"/>
              </a:rPr>
              <a:t>Feed</a:t>
            </a:r>
            <a:r>
              <a:rPr spc="-45" dirty="0">
                <a:solidFill>
                  <a:srgbClr val="99A2C5"/>
                </a:solidFill>
                <a:latin typeface="Arial" panose="020B0604020202020204" pitchFamily="34" charset="0"/>
                <a:cs typeface="Arial" panose="020B0604020202020204" pitchFamily="34" charset="0"/>
              </a:rPr>
              <a:t> </a:t>
            </a:r>
            <a:r>
              <a:rPr spc="-20" dirty="0">
                <a:solidFill>
                  <a:srgbClr val="99A2C5"/>
                </a:solidFill>
                <a:latin typeface="Arial" panose="020B0604020202020204" pitchFamily="34" charset="0"/>
                <a:cs typeface="Arial" panose="020B0604020202020204" pitchFamily="34" charset="0"/>
              </a:rPr>
              <a:t>Testing</a:t>
            </a:r>
            <a:endParaRPr dirty="0">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2CE6A900-A06B-4459-AC24-BA5B4F1EB267}"/>
              </a:ext>
            </a:extLst>
          </p:cNvPr>
          <p:cNvSpPr txBox="1">
            <a:spLocks/>
          </p:cNvSpPr>
          <p:nvPr/>
        </p:nvSpPr>
        <p:spPr>
          <a:xfrm>
            <a:off x="521633" y="9163050"/>
            <a:ext cx="9899598" cy="526297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kern="0" dirty="0">
                <a:solidFill>
                  <a:schemeClr val="bg1"/>
                </a:solidFill>
                <a:latin typeface="Arial" panose="020B0604020202020204" pitchFamily="34" charset="0"/>
                <a:cs typeface="Arial" panose="020B0604020202020204" pitchFamily="34" charset="0"/>
              </a:rPr>
              <a:t>WHAT’S IN IT FOR YOU?</a:t>
            </a:r>
          </a:p>
          <a:p>
            <a:endParaRPr lang="en-GB" sz="2000" kern="0" dirty="0">
              <a:solidFill>
                <a:schemeClr val="bg1"/>
              </a:solidFill>
              <a:latin typeface="Arial" panose="020B0604020202020204" pitchFamily="34" charset="0"/>
              <a:cs typeface="Arial" panose="020B0604020202020204" pitchFamily="34" charset="0"/>
            </a:endParaRPr>
          </a:p>
          <a:p>
            <a:r>
              <a:rPr lang="en-GB" b="1" kern="0" dirty="0">
                <a:solidFill>
                  <a:srgbClr val="FFDD00"/>
                </a:solidFill>
                <a:latin typeface="Arial" panose="020B0604020202020204" pitchFamily="34" charset="0"/>
                <a:cs typeface="Arial" panose="020B0604020202020204" pitchFamily="34" charset="0"/>
              </a:rPr>
              <a:t>Accelerated career development · </a:t>
            </a:r>
            <a:r>
              <a:rPr lang="en-GB" sz="1600" kern="0" dirty="0">
                <a:solidFill>
                  <a:schemeClr val="bg1"/>
                </a:solidFill>
                <a:latin typeface="Arial" panose="020B0604020202020204" pitchFamily="34" charset="0"/>
                <a:cs typeface="Arial" panose="020B0604020202020204" pitchFamily="34" charset="0"/>
              </a:rPr>
              <a:t>During the Programme, you will take part in 3 challenging and innovative projects within the Environment Testing and Food &amp; Feed Testing business lines. You will gain expertise in these industries and develop an international business insight. You will also have exposure to national business line leaders.</a:t>
            </a:r>
          </a:p>
          <a:p>
            <a:endParaRPr lang="en-GB" b="1" kern="0" dirty="0">
              <a:solidFill>
                <a:srgbClr val="FFDD00"/>
              </a:solidFill>
              <a:latin typeface="Arial" panose="020B0604020202020204" pitchFamily="34" charset="0"/>
              <a:cs typeface="Arial" panose="020B0604020202020204" pitchFamily="34" charset="0"/>
            </a:endParaRPr>
          </a:p>
          <a:p>
            <a:r>
              <a:rPr lang="en-GB" b="1" kern="0" dirty="0">
                <a:solidFill>
                  <a:srgbClr val="FFDD00"/>
                </a:solidFill>
                <a:latin typeface="Arial" panose="020B0604020202020204" pitchFamily="34" charset="0"/>
                <a:cs typeface="Arial" panose="020B0604020202020204" pitchFamily="34" charset="0"/>
              </a:rPr>
              <a:t>International experience · </a:t>
            </a:r>
            <a:r>
              <a:rPr lang="en-GB" sz="1600" kern="0" dirty="0">
                <a:solidFill>
                  <a:schemeClr val="bg1"/>
                </a:solidFill>
                <a:latin typeface="Arial" panose="020B0604020202020204" pitchFamily="34" charset="0"/>
                <a:cs typeface="Arial" panose="020B0604020202020204" pitchFamily="34" charset="0"/>
              </a:rPr>
              <a:t>Each of the 3 projects will be located in a different European country: Denmark, France, Germany, Ireland, the Netherlands, or the United Kingdom. The rotations across locations will give you the opportunity to grow a wide European network, while experiencing different cultures and approaches.</a:t>
            </a:r>
          </a:p>
          <a:p>
            <a:endParaRPr lang="en-GB" sz="1600" kern="0" dirty="0">
              <a:solidFill>
                <a:schemeClr val="bg1"/>
              </a:solidFill>
              <a:latin typeface="Arial" panose="020B0604020202020204" pitchFamily="34" charset="0"/>
              <a:cs typeface="Arial" panose="020B0604020202020204" pitchFamily="34" charset="0"/>
            </a:endParaRPr>
          </a:p>
          <a:p>
            <a:r>
              <a:rPr lang="en-GB" b="1" kern="0" dirty="0">
                <a:solidFill>
                  <a:srgbClr val="FFDD00"/>
                </a:solidFill>
                <a:latin typeface="Arial" panose="020B0604020202020204" pitchFamily="34" charset="0"/>
                <a:cs typeface="Arial" panose="020B0604020202020204" pitchFamily="34" charset="0"/>
              </a:rPr>
              <a:t>Training and coaching · </a:t>
            </a:r>
            <a:r>
              <a:rPr lang="en-GB" sz="1600" kern="0" dirty="0">
                <a:solidFill>
                  <a:schemeClr val="bg1"/>
                </a:solidFill>
                <a:latin typeface="Arial" panose="020B0604020202020204" pitchFamily="34" charset="0"/>
                <a:cs typeface="Arial" panose="020B0604020202020204" pitchFamily="34" charset="0"/>
              </a:rPr>
              <a:t>The Programme is underscored by Learning &amp; Development. You will receive training on key skills that will help you to succeed in your projects and future career, like presentation and communication, project management, strategic planning, and more.</a:t>
            </a:r>
            <a:br>
              <a:rPr lang="en-GB" sz="1600" kern="0" dirty="0">
                <a:solidFill>
                  <a:schemeClr val="bg1"/>
                </a:solidFill>
                <a:latin typeface="Arial" panose="020B0604020202020204" pitchFamily="34" charset="0"/>
                <a:cs typeface="Arial" panose="020B0604020202020204" pitchFamily="34" charset="0"/>
              </a:rPr>
            </a:br>
            <a:endParaRPr lang="en-GB" sz="1600" kern="0" dirty="0">
              <a:solidFill>
                <a:schemeClr val="bg1"/>
              </a:solidFill>
              <a:latin typeface="Arial" panose="020B0604020202020204" pitchFamily="34" charset="0"/>
              <a:cs typeface="Arial" panose="020B0604020202020204" pitchFamily="34" charset="0"/>
            </a:endParaRPr>
          </a:p>
          <a:p>
            <a:pPr algn="ctr"/>
            <a:r>
              <a:rPr lang="en-GB" sz="1600" kern="0" dirty="0">
                <a:solidFill>
                  <a:schemeClr val="bg1"/>
                </a:solidFill>
                <a:latin typeface="Arial" panose="020B0604020202020204" pitchFamily="34" charset="0"/>
                <a:cs typeface="Arial" panose="020B0604020202020204" pitchFamily="34" charset="0"/>
              </a:rPr>
              <a:t>_______________</a:t>
            </a:r>
          </a:p>
          <a:p>
            <a:endParaRPr lang="en-GB" b="1" kern="0" dirty="0">
              <a:solidFill>
                <a:srgbClr val="FFDD00"/>
              </a:solidFill>
              <a:latin typeface="Arial" panose="020B0604020202020204" pitchFamily="34" charset="0"/>
              <a:cs typeface="Arial" panose="020B0604020202020204" pitchFamily="34" charset="0"/>
            </a:endParaRPr>
          </a:p>
          <a:p>
            <a:r>
              <a:rPr lang="en-GB" sz="1600" kern="0" dirty="0">
                <a:solidFill>
                  <a:schemeClr val="bg1"/>
                </a:solidFill>
                <a:latin typeface="Arial" panose="020B0604020202020204" pitchFamily="34" charset="0"/>
                <a:cs typeface="Arial" panose="020B0604020202020204" pitchFamily="34" charset="0"/>
              </a:rPr>
              <a:t>Read the FAQ to learn more about the Programme and find out how to apply or visit the Programme’s dedicated page: </a:t>
            </a:r>
            <a:r>
              <a:rPr lang="en-GB" sz="1600" b="1" kern="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https://careers.eurofins.com/graduate-programme/</a:t>
            </a:r>
            <a:r>
              <a:rPr lang="en-GB" sz="1600" b="1" kern="0" dirty="0">
                <a:solidFill>
                  <a:schemeClr val="bg1"/>
                </a:solidFill>
                <a:latin typeface="Arial" panose="020B0604020202020204" pitchFamily="34" charset="0"/>
                <a:cs typeface="Arial" panose="020B0604020202020204" pitchFamily="34" charset="0"/>
              </a:rPr>
              <a:t> </a:t>
            </a:r>
          </a:p>
        </p:txBody>
      </p:sp>
      <p:sp>
        <p:nvSpPr>
          <p:cNvPr id="27" name="Text Placeholder 2">
            <a:extLst>
              <a:ext uri="{FF2B5EF4-FFF2-40B4-BE49-F238E27FC236}">
                <a16:creationId xmlns:a16="http://schemas.microsoft.com/office/drawing/2014/main" id="{47B2DE49-00EB-4714-9D70-BBEF224AC3F0}"/>
              </a:ext>
            </a:extLst>
          </p:cNvPr>
          <p:cNvSpPr txBox="1">
            <a:spLocks/>
          </p:cNvSpPr>
          <p:nvPr/>
        </p:nvSpPr>
        <p:spPr>
          <a:xfrm>
            <a:off x="521633" y="4503454"/>
            <a:ext cx="5495483" cy="4493538"/>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kern="0" dirty="0">
                <a:solidFill>
                  <a:schemeClr val="bg1"/>
                </a:solidFill>
                <a:latin typeface="Arial" panose="020B0604020202020204" pitchFamily="34" charset="0"/>
                <a:cs typeface="Arial" panose="020B0604020202020204" pitchFamily="34" charset="0"/>
              </a:rPr>
              <a:t>We take leadership seriously. </a:t>
            </a:r>
            <a:r>
              <a:rPr lang="en-US" sz="2400" b="1" i="1" kern="0" dirty="0">
                <a:solidFill>
                  <a:schemeClr val="bg1"/>
                </a:solidFill>
                <a:latin typeface="Arial" panose="020B0604020202020204" pitchFamily="34" charset="0"/>
                <a:cs typeface="Arial" panose="020B0604020202020204" pitchFamily="34" charset="0"/>
              </a:rPr>
              <a:t>We look for leaders who thrive on the freedom to make their own decisions but understand the importance of teamwork. We’re entrepreneurs, who understand we’re stronger together</a:t>
            </a:r>
            <a:r>
              <a:rPr lang="en-US" sz="2400" b="1" kern="0" dirty="0">
                <a:solidFill>
                  <a:schemeClr val="bg1"/>
                </a:solidFill>
                <a:latin typeface="Arial" panose="020B0604020202020204" pitchFamily="34" charset="0"/>
                <a:cs typeface="Arial" panose="020B0604020202020204" pitchFamily="34" charset="0"/>
              </a:rPr>
              <a:t>.</a:t>
            </a:r>
          </a:p>
          <a:p>
            <a:endParaRPr lang="en-GB" sz="2000" kern="0" dirty="0">
              <a:solidFill>
                <a:schemeClr val="bg1"/>
              </a:solidFill>
              <a:latin typeface="Arial" panose="020B0604020202020204" pitchFamily="34" charset="0"/>
              <a:cs typeface="Arial" panose="020B0604020202020204" pitchFamily="34" charset="0"/>
            </a:endParaRPr>
          </a:p>
          <a:p>
            <a:r>
              <a:rPr lang="en-US" sz="1600" b="1" kern="0" dirty="0">
                <a:solidFill>
                  <a:schemeClr val="bg1"/>
                </a:solidFill>
                <a:latin typeface="Arial" panose="020B0604020202020204" pitchFamily="34" charset="0"/>
                <a:cs typeface="Arial" panose="020B0604020202020204" pitchFamily="34" charset="0"/>
              </a:rPr>
              <a:t>Are you studying Science or Engineering, at a Master's degree level, and will graduate by September 2022 at the latest?</a:t>
            </a:r>
            <a:endParaRPr lang="en-GB" sz="1600" b="1" kern="0" dirty="0">
              <a:solidFill>
                <a:schemeClr val="bg1"/>
              </a:solidFill>
              <a:latin typeface="Arial" panose="020B0604020202020204" pitchFamily="34" charset="0"/>
              <a:cs typeface="Arial" panose="020B0604020202020204" pitchFamily="34" charset="0"/>
            </a:endParaRPr>
          </a:p>
          <a:p>
            <a:endParaRPr lang="en-GB" sz="1600" kern="0" dirty="0">
              <a:solidFill>
                <a:schemeClr val="bg1"/>
              </a:solidFill>
              <a:latin typeface="Arial" panose="020B0604020202020204" pitchFamily="34" charset="0"/>
              <a:cs typeface="Arial" panose="020B0604020202020204" pitchFamily="34" charset="0"/>
            </a:endParaRPr>
          </a:p>
          <a:p>
            <a:r>
              <a:rPr lang="en-GB" sz="1600" kern="0" dirty="0">
                <a:solidFill>
                  <a:schemeClr val="bg1"/>
                </a:solidFill>
                <a:latin typeface="Arial" panose="020B0604020202020204" pitchFamily="34" charset="0"/>
                <a:cs typeface="Arial" panose="020B0604020202020204" pitchFamily="34" charset="0"/>
              </a:rPr>
              <a:t>Join the </a:t>
            </a:r>
            <a:r>
              <a:rPr lang="en-GB" sz="1600" b="1" kern="0" dirty="0">
                <a:solidFill>
                  <a:srgbClr val="FFDD00"/>
                </a:solidFill>
                <a:latin typeface="Arial" panose="020B0604020202020204" pitchFamily="34" charset="0"/>
                <a:cs typeface="Arial" panose="020B0604020202020204" pitchFamily="34" charset="0"/>
              </a:rPr>
              <a:t>Eurofins European Graduate Programme</a:t>
            </a:r>
            <a:r>
              <a:rPr lang="en-GB" sz="1600" kern="0" dirty="0">
                <a:solidFill>
                  <a:schemeClr val="bg1"/>
                </a:solidFill>
                <a:latin typeface="Arial" panose="020B0604020202020204" pitchFamily="34" charset="0"/>
                <a:cs typeface="Arial" panose="020B0604020202020204" pitchFamily="34" charset="0"/>
              </a:rPr>
              <a:t>,</a:t>
            </a:r>
            <a:r>
              <a:rPr lang="en-GB" sz="1600" b="1" kern="0" dirty="0">
                <a:solidFill>
                  <a:srgbClr val="FECA38"/>
                </a:solidFill>
                <a:latin typeface="Arial" panose="020B0604020202020204" pitchFamily="34" charset="0"/>
                <a:cs typeface="Arial" panose="020B0604020202020204" pitchFamily="34" charset="0"/>
              </a:rPr>
              <a:t> </a:t>
            </a:r>
            <a:r>
              <a:rPr lang="en-GB" sz="1600" kern="0" dirty="0">
                <a:solidFill>
                  <a:schemeClr val="bg1"/>
                </a:solidFill>
                <a:latin typeface="Arial" panose="020B0604020202020204" pitchFamily="34" charset="0"/>
                <a:cs typeface="Arial" panose="020B0604020202020204" pitchFamily="34" charset="0"/>
              </a:rPr>
              <a:t>sponsored by our Environment Testing and Food &amp; Feed Testing business lines, to boost your career and become one of our future leaders.</a:t>
            </a:r>
          </a:p>
        </p:txBody>
      </p:sp>
      <p:sp>
        <p:nvSpPr>
          <p:cNvPr id="2" name="TextBox 1">
            <a:extLst>
              <a:ext uri="{FF2B5EF4-FFF2-40B4-BE49-F238E27FC236}">
                <a16:creationId xmlns:a16="http://schemas.microsoft.com/office/drawing/2014/main" id="{D8FB8A67-52FA-487C-8277-38B6B7C1385D}"/>
              </a:ext>
            </a:extLst>
          </p:cNvPr>
          <p:cNvSpPr txBox="1"/>
          <p:nvPr/>
        </p:nvSpPr>
        <p:spPr>
          <a:xfrm>
            <a:off x="6727404" y="4503454"/>
            <a:ext cx="3965995" cy="4109470"/>
          </a:xfrm>
          <a:prstGeom prst="rect">
            <a:avLst/>
          </a:prstGeom>
          <a:solidFill>
            <a:schemeClr val="bg1"/>
          </a:solidFill>
        </p:spPr>
        <p:txBody>
          <a:bodyPr wrap="square" lIns="216000" rtlCol="0">
            <a:noAutofit/>
          </a:bodyPr>
          <a:lstStyle/>
          <a:p>
            <a:pPr algn="ctr"/>
            <a:endParaRPr lang="en-GB" sz="2800" dirty="0">
              <a:solidFill>
                <a:schemeClr val="tx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91B1A75-D339-465E-9BFA-48208230E226}"/>
              </a:ext>
            </a:extLst>
          </p:cNvPr>
          <p:cNvSpPr txBox="1"/>
          <p:nvPr/>
        </p:nvSpPr>
        <p:spPr>
          <a:xfrm>
            <a:off x="6727405" y="5889443"/>
            <a:ext cx="3693826" cy="1580481"/>
          </a:xfrm>
          <a:prstGeom prst="rect">
            <a:avLst/>
          </a:prstGeom>
          <a:noFill/>
        </p:spPr>
        <p:txBody>
          <a:bodyPr wrap="square" lIns="216000" rtlCol="0">
            <a:noAutofit/>
          </a:bodyPr>
          <a:lstStyle/>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2 year paid </a:t>
            </a:r>
            <a:br>
              <a:rPr lang="en-GB" sz="2400" dirty="0">
                <a:solidFill>
                  <a:schemeClr val="tx2"/>
                </a:solidFill>
                <a:latin typeface="Arial" panose="020B0604020202020204" pitchFamily="34" charset="0"/>
                <a:cs typeface="Arial" panose="020B0604020202020204" pitchFamily="34" charset="0"/>
              </a:rPr>
            </a:br>
            <a:r>
              <a:rPr lang="en-GB" sz="2400" dirty="0">
                <a:solidFill>
                  <a:schemeClr val="tx2"/>
                </a:solidFill>
                <a:latin typeface="Arial" panose="020B0604020202020204" pitchFamily="34" charset="0"/>
                <a:cs typeface="Arial" panose="020B0604020202020204" pitchFamily="34" charset="0"/>
              </a:rPr>
              <a:t>rotational programme</a:t>
            </a:r>
          </a:p>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3 European locations</a:t>
            </a:r>
          </a:p>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Starting Autumn 2022</a:t>
            </a:r>
          </a:p>
        </p:txBody>
      </p:sp>
      <p:sp>
        <p:nvSpPr>
          <p:cNvPr id="29" name="TextBox 28">
            <a:extLst>
              <a:ext uri="{FF2B5EF4-FFF2-40B4-BE49-F238E27FC236}">
                <a16:creationId xmlns:a16="http://schemas.microsoft.com/office/drawing/2014/main" id="{AA9ABA7B-6104-4F85-9489-7FA6C524727B}"/>
              </a:ext>
            </a:extLst>
          </p:cNvPr>
          <p:cNvSpPr txBox="1"/>
          <p:nvPr/>
        </p:nvSpPr>
        <p:spPr>
          <a:xfrm>
            <a:off x="6871019" y="4819264"/>
            <a:ext cx="3678763" cy="980784"/>
          </a:xfrm>
          <a:prstGeom prst="rect">
            <a:avLst/>
          </a:prstGeom>
          <a:noFill/>
        </p:spPr>
        <p:txBody>
          <a:bodyPr wrap="square" lIns="216000" rtlCol="0">
            <a:noAutofit/>
          </a:bodyPr>
          <a:lstStyle/>
          <a:p>
            <a:r>
              <a:rPr lang="es-ES" sz="2800" b="1" dirty="0">
                <a:solidFill>
                  <a:schemeClr val="tx2"/>
                </a:solidFill>
                <a:latin typeface="Arial" panose="020B0604020202020204" pitchFamily="34" charset="0"/>
                <a:cs typeface="Arial" panose="020B0604020202020204" pitchFamily="34" charset="0"/>
              </a:rPr>
              <a:t>THE PROGRAMME IN A NUTSHELL</a:t>
            </a:r>
          </a:p>
        </p:txBody>
      </p:sp>
      <p:sp>
        <p:nvSpPr>
          <p:cNvPr id="22" name="TextBox 21">
            <a:extLst>
              <a:ext uri="{FF2B5EF4-FFF2-40B4-BE49-F238E27FC236}">
                <a16:creationId xmlns:a16="http://schemas.microsoft.com/office/drawing/2014/main" id="{33F782C7-22D8-4CF3-93BE-DD37A1DE773A}"/>
              </a:ext>
            </a:extLst>
          </p:cNvPr>
          <p:cNvSpPr txBox="1"/>
          <p:nvPr/>
        </p:nvSpPr>
        <p:spPr>
          <a:xfrm>
            <a:off x="7165525" y="7756587"/>
            <a:ext cx="2817586" cy="584775"/>
          </a:xfrm>
          <a:prstGeom prst="rect">
            <a:avLst/>
          </a:prstGeom>
          <a:solidFill>
            <a:schemeClr val="accent6"/>
          </a:solidFill>
        </p:spPr>
        <p:txBody>
          <a:bodyPr wrap="square" rtlCol="0" anchor="ctr">
            <a:spAutoFit/>
          </a:bodyPr>
          <a:lstStyle/>
          <a:p>
            <a:pPr algn="ctr"/>
            <a:r>
              <a:rPr lang="es-ES" sz="32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Apply here</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98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7F8DD7-56FE-48ED-807A-911EF10E54E3}"/>
              </a:ext>
            </a:extLst>
          </p:cNvPr>
          <p:cNvSpPr>
            <a:spLocks noGrp="1"/>
          </p:cNvSpPr>
          <p:nvPr>
            <p:ph type="body" idx="1"/>
          </p:nvPr>
        </p:nvSpPr>
        <p:spPr>
          <a:xfrm>
            <a:off x="555942" y="3829050"/>
            <a:ext cx="9743758" cy="9602629"/>
          </a:xfrm>
        </p:spPr>
        <p:txBody>
          <a:bodyPr/>
          <a:lstStyle/>
          <a:p>
            <a:pPr fontAlgn="ctr"/>
            <a:r>
              <a:rPr lang="en-GB" sz="1600" b="1" dirty="0">
                <a:solidFill>
                  <a:srgbClr val="FFDD00"/>
                </a:solidFill>
                <a:latin typeface="Arial" panose="020B0604020202020204" pitchFamily="34" charset="0"/>
                <a:cs typeface="Arial" panose="020B0604020202020204" pitchFamily="34" charset="0"/>
              </a:rPr>
              <a:t>Which countries participate in the Programme? </a:t>
            </a:r>
            <a:r>
              <a:rPr lang="en-GB" sz="1600" dirty="0">
                <a:solidFill>
                  <a:schemeClr val="bg1"/>
                </a:solidFill>
                <a:latin typeface="Arial" panose="020B0604020202020204" pitchFamily="34" charset="0"/>
                <a:cs typeface="Arial" panose="020B0604020202020204" pitchFamily="34" charset="0"/>
              </a:rPr>
              <a:t>Denmark, France, Germany, Ireland, the Netherlands, and the United Kingdom.</a:t>
            </a:r>
          </a:p>
          <a:p>
            <a:pPr fontAlgn="ctr"/>
            <a:endParaRPr lang="en-GB" sz="1600" dirty="0">
              <a:solidFill>
                <a:schemeClr val="bg1"/>
              </a:solidFill>
              <a:latin typeface="Arial" panose="020B0604020202020204" pitchFamily="34" charset="0"/>
              <a:cs typeface="Arial" panose="020B0604020202020204" pitchFamily="34" charset="0"/>
            </a:endParaRPr>
          </a:p>
          <a:p>
            <a:pPr fontAlgn="ctr"/>
            <a:r>
              <a:rPr lang="en-GB" sz="1600" b="1" dirty="0">
                <a:solidFill>
                  <a:srgbClr val="FFDD00"/>
                </a:solidFill>
                <a:latin typeface="Arial" panose="020B0604020202020204" pitchFamily="34" charset="0"/>
                <a:cs typeface="Arial" panose="020B0604020202020204" pitchFamily="34" charset="0"/>
              </a:rPr>
              <a:t>W</a:t>
            </a:r>
            <a:r>
              <a:rPr lang="en-US" sz="1600" b="1" dirty="0" err="1">
                <a:solidFill>
                  <a:srgbClr val="FFDD00"/>
                </a:solidFill>
                <a:latin typeface="Arial" panose="020B0604020202020204" pitchFamily="34" charset="0"/>
                <a:cs typeface="Arial" panose="020B0604020202020204" pitchFamily="34" charset="0"/>
              </a:rPr>
              <a:t>hich</a:t>
            </a:r>
            <a:r>
              <a:rPr lang="en-US" sz="1600" b="1" dirty="0">
                <a:solidFill>
                  <a:srgbClr val="FFDD00"/>
                </a:solidFill>
                <a:latin typeface="Arial" panose="020B0604020202020204" pitchFamily="34" charset="0"/>
                <a:cs typeface="Arial" panose="020B0604020202020204" pitchFamily="34" charset="0"/>
              </a:rPr>
              <a:t> country should I apply for? </a:t>
            </a:r>
            <a:r>
              <a:rPr lang="en-US" sz="1600" dirty="0">
                <a:solidFill>
                  <a:schemeClr val="bg1"/>
                </a:solidFill>
                <a:latin typeface="Arial" panose="020B0604020202020204" pitchFamily="34" charset="0"/>
                <a:cs typeface="Arial" panose="020B0604020202020204" pitchFamily="34" charset="0"/>
              </a:rPr>
              <a:t>You should apply for the location you would like to start your Graduate </a:t>
            </a:r>
            <a:r>
              <a:rPr lang="en-US" sz="1600" dirty="0" err="1">
                <a:solidFill>
                  <a:schemeClr val="bg1"/>
                </a:solidFill>
                <a:latin typeface="Arial" panose="020B0604020202020204" pitchFamily="34" charset="0"/>
                <a:cs typeface="Arial" panose="020B0604020202020204" pitchFamily="34" charset="0"/>
              </a:rPr>
              <a:t>Programme</a:t>
            </a:r>
            <a:r>
              <a:rPr lang="en-US" sz="1600" dirty="0">
                <a:solidFill>
                  <a:schemeClr val="bg1"/>
                </a:solidFill>
                <a:latin typeface="Arial" panose="020B0604020202020204" pitchFamily="34" charset="0"/>
                <a:cs typeface="Arial" panose="020B0604020202020204" pitchFamily="34" charset="0"/>
              </a:rPr>
              <a:t> (your first 8-month project).</a:t>
            </a:r>
            <a:endParaRPr lang="en-GB" sz="1600" dirty="0">
              <a:solidFill>
                <a:schemeClr val="bg1"/>
              </a:solidFill>
              <a:latin typeface="Arial" panose="020B0604020202020204" pitchFamily="34" charset="0"/>
              <a:cs typeface="Arial" panose="020B0604020202020204" pitchFamily="34" charset="0"/>
            </a:endParaRPr>
          </a:p>
          <a:p>
            <a:pPr fontAlgn="ctr"/>
            <a:endParaRPr lang="en-GB" sz="1600" dirty="0">
              <a:solidFill>
                <a:schemeClr val="bg1"/>
              </a:solidFill>
              <a:latin typeface="Arial" panose="020B0604020202020204" pitchFamily="34" charset="0"/>
              <a:cs typeface="Arial" panose="020B0604020202020204" pitchFamily="34" charset="0"/>
            </a:endParaRPr>
          </a:p>
          <a:p>
            <a:pPr fontAlgn="ctr"/>
            <a:r>
              <a:rPr lang="en-US" sz="1600" b="1" dirty="0">
                <a:solidFill>
                  <a:srgbClr val="FFDD00"/>
                </a:solidFill>
                <a:latin typeface="Arial" panose="020B0604020202020204" pitchFamily="34" charset="0"/>
                <a:cs typeface="Arial" panose="020B0604020202020204" pitchFamily="34" charset="0"/>
              </a:rPr>
              <a:t>What requirements are needed to join the </a:t>
            </a:r>
            <a:r>
              <a:rPr lang="en-US" sz="1600" b="1" dirty="0" err="1">
                <a:solidFill>
                  <a:srgbClr val="FFDD00"/>
                </a:solidFill>
                <a:latin typeface="Arial" panose="020B0604020202020204" pitchFamily="34" charset="0"/>
                <a:cs typeface="Arial" panose="020B0604020202020204" pitchFamily="34" charset="0"/>
              </a:rPr>
              <a:t>Programme</a:t>
            </a:r>
            <a:r>
              <a:rPr lang="en-US" sz="1600" b="1" dirty="0">
                <a:solidFill>
                  <a:srgbClr val="FFDD00"/>
                </a:solidFill>
                <a:latin typeface="Arial" panose="020B0604020202020204" pitchFamily="34" charset="0"/>
                <a:cs typeface="Arial" panose="020B0604020202020204" pitchFamily="34" charset="0"/>
              </a:rPr>
              <a:t>? </a:t>
            </a:r>
          </a:p>
          <a:p>
            <a:pPr marL="285750" indent="-285750" fontAlgn="ct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Excellent educational background in Science or Engineering, at Master degree level, completed by the time you join us in Q3 2022</a:t>
            </a:r>
          </a:p>
          <a:p>
            <a:pPr marL="285750" indent="-285750" fontAlgn="ct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Fluent spoken and written English; additional languages are a plus</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Do I need to have a work permit? </a:t>
            </a:r>
            <a:r>
              <a:rPr lang="en-GB" sz="1600" dirty="0">
                <a:solidFill>
                  <a:schemeClr val="bg1"/>
                </a:solidFill>
                <a:latin typeface="Arial" panose="020B0604020202020204" pitchFamily="34" charset="0"/>
                <a:cs typeface="Arial" panose="020B0604020202020204" pitchFamily="34" charset="0"/>
              </a:rPr>
              <a:t>All participants require work authorisation for the country they apply for.</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Do I need previous experience to participate? </a:t>
            </a:r>
            <a:r>
              <a:rPr lang="en-GB" sz="1600" dirty="0">
                <a:solidFill>
                  <a:schemeClr val="bg1"/>
                </a:solidFill>
                <a:latin typeface="Arial" panose="020B0604020202020204" pitchFamily="34" charset="0"/>
                <a:cs typeface="Arial" panose="020B0604020202020204" pitchFamily="34" charset="0"/>
              </a:rPr>
              <a:t>No, the Programme is designed for current students graduating in 2021 or before September 2022.</a:t>
            </a:r>
          </a:p>
          <a:p>
            <a:pPr fontAlgn="ctr"/>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How long is the Programme? </a:t>
            </a:r>
            <a:r>
              <a:rPr lang="en-GB" sz="1600" dirty="0">
                <a:solidFill>
                  <a:schemeClr val="bg1"/>
                </a:solidFill>
                <a:latin typeface="Arial" panose="020B0604020202020204" pitchFamily="34" charset="0"/>
                <a:cs typeface="Arial" panose="020B0604020202020204" pitchFamily="34" charset="0"/>
              </a:rPr>
              <a:t>The Programme comprises 3 projects of 8 months each, for a total of 2 years.</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When does the Programme start? </a:t>
            </a:r>
            <a:r>
              <a:rPr lang="en-GB" sz="1600" dirty="0">
                <a:solidFill>
                  <a:schemeClr val="bg1"/>
                </a:solidFill>
                <a:latin typeface="Arial" panose="020B0604020202020204" pitchFamily="34" charset="0"/>
                <a:cs typeface="Arial" panose="020B0604020202020204" pitchFamily="34" charset="0"/>
              </a:rPr>
              <a:t>The Programme will start in Autumn 2022 and will end mid-2024.</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Is the Graduate Programme paid? </a:t>
            </a:r>
            <a:r>
              <a:rPr lang="en-GB" sz="1600" dirty="0">
                <a:solidFill>
                  <a:schemeClr val="bg1"/>
                </a:solidFill>
                <a:latin typeface="Arial" panose="020B0604020202020204" pitchFamily="34" charset="0"/>
                <a:cs typeface="Arial" panose="020B0604020202020204" pitchFamily="34" charset="0"/>
              </a:rPr>
              <a:t>Yes, the Graduate Programme is considered a full-time position and your salary will be comparable with an entry level position. The compensation and benefits package including components such as pension and health insurance, are based on local terms, and depend on which country you are hired in.</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Where will I be based for the international rotations? </a:t>
            </a:r>
            <a:r>
              <a:rPr lang="en-US" sz="1600" dirty="0">
                <a:solidFill>
                  <a:schemeClr val="bg1"/>
                </a:solidFill>
                <a:latin typeface="Arial" panose="020B0604020202020204" pitchFamily="34" charset="0"/>
                <a:cs typeface="Arial" panose="020B0604020202020204" pitchFamily="34" charset="0"/>
              </a:rPr>
              <a:t>Depending on factors such as business needs, available projects, your professional and personal development, and your preferences, the </a:t>
            </a:r>
            <a:r>
              <a:rPr lang="en-US" sz="1600" dirty="0" err="1">
                <a:solidFill>
                  <a:schemeClr val="bg1"/>
                </a:solidFill>
                <a:latin typeface="Arial" panose="020B0604020202020204" pitchFamily="34" charset="0"/>
                <a:cs typeface="Arial" panose="020B0604020202020204" pitchFamily="34" charset="0"/>
              </a:rPr>
              <a:t>Programme</a:t>
            </a:r>
            <a:r>
              <a:rPr lang="en-US" sz="1600" dirty="0">
                <a:solidFill>
                  <a:schemeClr val="bg1"/>
                </a:solidFill>
                <a:latin typeface="Arial" panose="020B0604020202020204" pitchFamily="34" charset="0"/>
                <a:cs typeface="Arial" panose="020B0604020202020204" pitchFamily="34" charset="0"/>
              </a:rPr>
              <a:t> Managers will make sure to find a rotation for you that allows you to learn, develop and contribute in one of the participating countries and business lines. You will be informed of your next locations at least two months in advance.</a:t>
            </a:r>
            <a:endParaRPr lang="en-US" sz="1600" dirty="0">
              <a:solidFill>
                <a:srgbClr val="FF0000"/>
              </a:solidFill>
              <a:highlight>
                <a:srgbClr val="FFFF00"/>
              </a:highlight>
              <a:latin typeface="Arial" panose="020B0604020202020204" pitchFamily="34" charset="0"/>
              <a:cs typeface="Arial" panose="020B0604020202020204" pitchFamily="34" charset="0"/>
            </a:endParaRPr>
          </a:p>
          <a:p>
            <a:endParaRPr lang="en-US" sz="1600" dirty="0">
              <a:solidFill>
                <a:srgbClr val="FF0000"/>
              </a:solidFill>
              <a:highlight>
                <a:srgbClr val="FFFF00"/>
              </a:highlight>
              <a:latin typeface="Arial" panose="020B0604020202020204" pitchFamily="34" charset="0"/>
              <a:cs typeface="Arial" panose="020B0604020202020204" pitchFamily="34" charset="0"/>
            </a:endParaRPr>
          </a:p>
          <a:p>
            <a:r>
              <a:rPr lang="en-US" sz="1600" b="1" dirty="0">
                <a:solidFill>
                  <a:srgbClr val="FFDD00"/>
                </a:solidFill>
                <a:latin typeface="Arial" panose="020B0604020202020204" pitchFamily="34" charset="0"/>
                <a:cs typeface="Arial" panose="020B0604020202020204" pitchFamily="34" charset="0"/>
              </a:rPr>
              <a:t>What type of project will I participate in? </a:t>
            </a:r>
            <a:r>
              <a:rPr lang="en-US" sz="1600" dirty="0">
                <a:solidFill>
                  <a:schemeClr val="bg1"/>
                </a:solidFill>
                <a:latin typeface="Arial" panose="020B0604020202020204" pitchFamily="34" charset="0"/>
                <a:cs typeface="Arial" panose="020B0604020202020204" pitchFamily="34" charset="0"/>
              </a:rPr>
              <a:t>The specific content of the projects will be defined by the business needs at the time, but examples of possible topics are R&amp;D, Project Management, Lean Operations, Automation, Strategic Planning, etc. </a:t>
            </a:r>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FDD00"/>
                </a:solidFill>
                <a:latin typeface="Arial" panose="020B0604020202020204" pitchFamily="34" charset="0"/>
                <a:cs typeface="Arial" panose="020B0604020202020204" pitchFamily="34" charset="0"/>
              </a:rPr>
              <a:t>What happens at the end of the Programme? </a:t>
            </a:r>
            <a:r>
              <a:rPr lang="en-GB" sz="1600" dirty="0">
                <a:solidFill>
                  <a:schemeClr val="bg1"/>
                </a:solidFill>
                <a:latin typeface="Arial" panose="020B0604020202020204" pitchFamily="34" charset="0"/>
                <a:cs typeface="Arial" panose="020B0604020202020204" pitchFamily="34" charset="0"/>
              </a:rPr>
              <a:t>At the end of your rotations and after a successful experience, you will join a permanent position, most likely in the country you applied for.</a:t>
            </a:r>
          </a:p>
        </p:txBody>
      </p:sp>
      <p:sp>
        <p:nvSpPr>
          <p:cNvPr id="22" name="Title 1">
            <a:extLst>
              <a:ext uri="{FF2B5EF4-FFF2-40B4-BE49-F238E27FC236}">
                <a16:creationId xmlns:a16="http://schemas.microsoft.com/office/drawing/2014/main" id="{619F54FA-6672-4767-AD95-4E604C1E834E}"/>
              </a:ext>
            </a:extLst>
          </p:cNvPr>
          <p:cNvSpPr>
            <a:spLocks noGrp="1"/>
          </p:cNvSpPr>
          <p:nvPr>
            <p:ph type="title"/>
          </p:nvPr>
        </p:nvSpPr>
        <p:spPr>
          <a:xfrm>
            <a:off x="534670" y="2228850"/>
            <a:ext cx="9765030" cy="923330"/>
          </a:xfrm>
        </p:spPr>
        <p:txBody>
          <a:bodyPr/>
          <a:lstStyle/>
          <a:p>
            <a:r>
              <a:rPr lang="es-ES" sz="6000" dirty="0">
                <a:latin typeface="Arial" panose="020B0604020202020204" pitchFamily="34" charset="0"/>
                <a:cs typeface="Arial" panose="020B0604020202020204" pitchFamily="34" charset="0"/>
              </a:rPr>
              <a:t>FAQ</a:t>
            </a:r>
            <a:endParaRPr lang="en-GB" sz="6000" dirty="0">
              <a:solidFill>
                <a:srgbClr val="FF0000"/>
              </a:solidFill>
              <a:latin typeface="Arial" panose="020B0604020202020204" pitchFamily="34" charset="0"/>
              <a:cs typeface="Arial" panose="020B0604020202020204" pitchFamily="34" charset="0"/>
            </a:endParaRPr>
          </a:p>
        </p:txBody>
      </p:sp>
      <p:pic>
        <p:nvPicPr>
          <p:cNvPr id="42" name="object 2">
            <a:extLst>
              <a:ext uri="{FF2B5EF4-FFF2-40B4-BE49-F238E27FC236}">
                <a16:creationId xmlns:a16="http://schemas.microsoft.com/office/drawing/2014/main" id="{0DF7ECFE-3103-4122-A859-F18FE45473EC}"/>
              </a:ext>
            </a:extLst>
          </p:cNvPr>
          <p:cNvPicPr/>
          <p:nvPr/>
        </p:nvPicPr>
        <p:blipFill>
          <a:blip r:embed="rId2" cstate="print"/>
          <a:stretch>
            <a:fillRect/>
          </a:stretch>
        </p:blipFill>
        <p:spPr>
          <a:xfrm>
            <a:off x="8225341" y="635556"/>
            <a:ext cx="1757770" cy="750847"/>
          </a:xfrm>
          <a:prstGeom prst="rect">
            <a:avLst/>
          </a:prstGeom>
        </p:spPr>
      </p:pic>
      <p:sp>
        <p:nvSpPr>
          <p:cNvPr id="43" name="object 21">
            <a:extLst>
              <a:ext uri="{FF2B5EF4-FFF2-40B4-BE49-F238E27FC236}">
                <a16:creationId xmlns:a16="http://schemas.microsoft.com/office/drawing/2014/main" id="{359DA535-EF1B-4445-802A-EF4ABC942638}"/>
              </a:ext>
            </a:extLst>
          </p:cNvPr>
          <p:cNvSpPr txBox="1"/>
          <p:nvPr/>
        </p:nvSpPr>
        <p:spPr>
          <a:xfrm>
            <a:off x="521637" y="635556"/>
            <a:ext cx="7492063" cy="750847"/>
          </a:xfrm>
          <a:prstGeom prst="rect">
            <a:avLst/>
          </a:prstGeom>
        </p:spPr>
        <p:txBody>
          <a:bodyPr vert="horz" wrap="square" lIns="0" tIns="65405" rIns="0" bIns="0" rtlCol="0">
            <a:spAutoFit/>
          </a:bodyPr>
          <a:lstStyle/>
          <a:p>
            <a:pPr marL="12700">
              <a:lnSpc>
                <a:spcPct val="100000"/>
              </a:lnSpc>
              <a:spcBef>
                <a:spcPts val="515"/>
              </a:spcBef>
            </a:pPr>
            <a:r>
              <a:rPr lang="en-GB" sz="2400" b="1" dirty="0">
                <a:solidFill>
                  <a:srgbClr val="FFFFFF"/>
                </a:solidFill>
                <a:latin typeface="Arial" panose="020B0604020202020204" pitchFamily="34" charset="0"/>
                <a:cs typeface="Arial" panose="020B0604020202020204" pitchFamily="34" charset="0"/>
              </a:rPr>
              <a:t>EUROFINS</a:t>
            </a:r>
            <a:r>
              <a:rPr lang="en-GB" sz="2400" b="1" spc="-25" dirty="0">
                <a:solidFill>
                  <a:srgbClr val="FFFFFF"/>
                </a:solidFill>
                <a:latin typeface="Arial" panose="020B0604020202020204" pitchFamily="34" charset="0"/>
                <a:cs typeface="Arial" panose="020B0604020202020204" pitchFamily="34" charset="0"/>
              </a:rPr>
              <a:t> </a:t>
            </a:r>
            <a:r>
              <a:rPr lang="en-GB" sz="2400" b="1" dirty="0">
                <a:solidFill>
                  <a:srgbClr val="FFFFFF"/>
                </a:solidFill>
                <a:latin typeface="Arial" panose="020B0604020202020204" pitchFamily="34" charset="0"/>
                <a:cs typeface="Arial" panose="020B0604020202020204" pitchFamily="34" charset="0"/>
              </a:rPr>
              <a:t>EUROPEAN</a:t>
            </a:r>
            <a:r>
              <a:rPr lang="en-GB" sz="2400" b="1" spc="-20" dirty="0">
                <a:solidFill>
                  <a:srgbClr val="FFFFFF"/>
                </a:solidFill>
                <a:latin typeface="Arial" panose="020B0604020202020204" pitchFamily="34" charset="0"/>
                <a:cs typeface="Arial" panose="020B0604020202020204" pitchFamily="34" charset="0"/>
              </a:rPr>
              <a:t> </a:t>
            </a:r>
            <a:r>
              <a:rPr lang="en-GB" sz="2400" b="1" spc="-15" dirty="0">
                <a:solidFill>
                  <a:srgbClr val="FFFFFF"/>
                </a:solidFill>
                <a:latin typeface="Arial" panose="020B0604020202020204" pitchFamily="34" charset="0"/>
                <a:cs typeface="Arial" panose="020B0604020202020204" pitchFamily="34" charset="0"/>
              </a:rPr>
              <a:t>GRADUATE </a:t>
            </a:r>
            <a:r>
              <a:rPr lang="en-GB" sz="2400" b="1" spc="-5" dirty="0">
                <a:solidFill>
                  <a:srgbClr val="FFFFFF"/>
                </a:solidFill>
                <a:latin typeface="Arial" panose="020B0604020202020204" pitchFamily="34" charset="0"/>
                <a:cs typeface="Arial" panose="020B0604020202020204" pitchFamily="34" charset="0"/>
              </a:rPr>
              <a:t>PROGRAMME</a:t>
            </a:r>
            <a:endParaRPr lang="en-GB" sz="2400" dirty="0">
              <a:latin typeface="Arial" panose="020B0604020202020204" pitchFamily="34" charset="0"/>
              <a:cs typeface="Arial" panose="020B0604020202020204" pitchFamily="34" charset="0"/>
            </a:endParaRPr>
          </a:p>
          <a:p>
            <a:pPr marL="12700">
              <a:lnSpc>
                <a:spcPct val="100000"/>
              </a:lnSpc>
              <a:spcBef>
                <a:spcPts val="330"/>
              </a:spcBef>
            </a:pPr>
            <a:r>
              <a:rPr spc="-10" dirty="0">
                <a:solidFill>
                  <a:srgbClr val="99A2C5"/>
                </a:solidFill>
                <a:latin typeface="Arial" panose="020B0604020202020204" pitchFamily="34" charset="0"/>
                <a:cs typeface="Arial" panose="020B0604020202020204" pitchFamily="34" charset="0"/>
              </a:rPr>
              <a:t>Environment</a:t>
            </a:r>
            <a:r>
              <a:rPr spc="-45" dirty="0">
                <a:solidFill>
                  <a:srgbClr val="99A2C5"/>
                </a:solidFill>
                <a:latin typeface="Arial" panose="020B0604020202020204" pitchFamily="34" charset="0"/>
                <a:cs typeface="Arial" panose="020B0604020202020204" pitchFamily="34" charset="0"/>
              </a:rPr>
              <a:t> </a:t>
            </a:r>
            <a:r>
              <a:rPr spc="-20" dirty="0">
                <a:solidFill>
                  <a:srgbClr val="99A2C5"/>
                </a:solidFill>
                <a:latin typeface="Arial" panose="020B0604020202020204" pitchFamily="34" charset="0"/>
                <a:cs typeface="Arial" panose="020B0604020202020204" pitchFamily="34" charset="0"/>
              </a:rPr>
              <a:t>Testing</a:t>
            </a:r>
            <a:r>
              <a:rPr dirty="0">
                <a:solidFill>
                  <a:srgbClr val="99A2C5"/>
                </a:solidFill>
                <a:latin typeface="Arial" panose="020B0604020202020204" pitchFamily="34" charset="0"/>
                <a:cs typeface="Arial" panose="020B0604020202020204" pitchFamily="34" charset="0"/>
              </a:rPr>
              <a:t> </a:t>
            </a:r>
            <a:r>
              <a:rPr lang="en-GB" dirty="0">
                <a:solidFill>
                  <a:srgbClr val="99A2C5"/>
                </a:solidFill>
                <a:latin typeface="Arial" panose="020B0604020202020204" pitchFamily="34" charset="0"/>
                <a:cs typeface="Arial" panose="020B0604020202020204" pitchFamily="34" charset="0"/>
              </a:rPr>
              <a:t>and</a:t>
            </a:r>
            <a:r>
              <a:rPr spc="5" dirty="0">
                <a:solidFill>
                  <a:srgbClr val="99A2C5"/>
                </a:solidFill>
                <a:latin typeface="Arial" panose="020B0604020202020204" pitchFamily="34" charset="0"/>
                <a:cs typeface="Arial" panose="020B0604020202020204" pitchFamily="34" charset="0"/>
              </a:rPr>
              <a:t> </a:t>
            </a:r>
            <a:r>
              <a:rPr spc="-10" dirty="0">
                <a:solidFill>
                  <a:srgbClr val="99A2C5"/>
                </a:solidFill>
                <a:latin typeface="Arial" panose="020B0604020202020204" pitchFamily="34" charset="0"/>
                <a:cs typeface="Arial" panose="020B0604020202020204" pitchFamily="34" charset="0"/>
              </a:rPr>
              <a:t>Food</a:t>
            </a:r>
            <a:r>
              <a:rPr spc="-5" dirty="0">
                <a:solidFill>
                  <a:srgbClr val="99A2C5"/>
                </a:solidFill>
                <a:latin typeface="Arial" panose="020B0604020202020204" pitchFamily="34" charset="0"/>
                <a:cs typeface="Arial" panose="020B0604020202020204" pitchFamily="34" charset="0"/>
              </a:rPr>
              <a:t> </a:t>
            </a:r>
            <a:r>
              <a:rPr lang="en-GB" dirty="0">
                <a:solidFill>
                  <a:srgbClr val="99A2C5"/>
                </a:solidFill>
                <a:latin typeface="Arial" panose="020B0604020202020204" pitchFamily="34" charset="0"/>
                <a:cs typeface="Arial" panose="020B0604020202020204" pitchFamily="34" charset="0"/>
              </a:rPr>
              <a:t>&amp;</a:t>
            </a:r>
            <a:r>
              <a:rPr spc="5" dirty="0">
                <a:solidFill>
                  <a:srgbClr val="99A2C5"/>
                </a:solidFill>
                <a:latin typeface="Arial" panose="020B0604020202020204" pitchFamily="34" charset="0"/>
                <a:cs typeface="Arial" panose="020B0604020202020204" pitchFamily="34" charset="0"/>
              </a:rPr>
              <a:t> </a:t>
            </a:r>
            <a:r>
              <a:rPr spc="-10" dirty="0">
                <a:solidFill>
                  <a:srgbClr val="99A2C5"/>
                </a:solidFill>
                <a:latin typeface="Arial" panose="020B0604020202020204" pitchFamily="34" charset="0"/>
                <a:cs typeface="Arial" panose="020B0604020202020204" pitchFamily="34" charset="0"/>
              </a:rPr>
              <a:t>Feed</a:t>
            </a:r>
            <a:r>
              <a:rPr spc="-45" dirty="0">
                <a:solidFill>
                  <a:srgbClr val="99A2C5"/>
                </a:solidFill>
                <a:latin typeface="Arial" panose="020B0604020202020204" pitchFamily="34" charset="0"/>
                <a:cs typeface="Arial" panose="020B0604020202020204" pitchFamily="34" charset="0"/>
              </a:rPr>
              <a:t> </a:t>
            </a:r>
            <a:r>
              <a:rPr spc="-20" dirty="0">
                <a:solidFill>
                  <a:srgbClr val="99A2C5"/>
                </a:solidFill>
                <a:latin typeface="Arial" panose="020B0604020202020204" pitchFamily="34" charset="0"/>
                <a:cs typeface="Arial" panose="020B0604020202020204" pitchFamily="34" charset="0"/>
              </a:rPr>
              <a:t>Testing</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6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19F54FA-6672-4767-AD95-4E604C1E834E}"/>
              </a:ext>
            </a:extLst>
          </p:cNvPr>
          <p:cNvSpPr>
            <a:spLocks noGrp="1"/>
          </p:cNvSpPr>
          <p:nvPr>
            <p:ph type="title"/>
          </p:nvPr>
        </p:nvSpPr>
        <p:spPr>
          <a:xfrm>
            <a:off x="534670" y="1839298"/>
            <a:ext cx="9624060" cy="1846659"/>
          </a:xfrm>
        </p:spPr>
        <p:txBody>
          <a:bodyPr/>
          <a:lstStyle/>
          <a:p>
            <a:r>
              <a:rPr lang="es-ES" sz="6000" dirty="0">
                <a:latin typeface="Arial" panose="020B0604020202020204" pitchFamily="34" charset="0"/>
                <a:cs typeface="Arial" panose="020B0604020202020204" pitchFamily="34" charset="0"/>
              </a:rPr>
              <a:t>Application and </a:t>
            </a:r>
            <a:br>
              <a:rPr lang="es-ES" sz="6000" dirty="0">
                <a:latin typeface="Arial" panose="020B0604020202020204" pitchFamily="34" charset="0"/>
                <a:cs typeface="Arial" panose="020B0604020202020204" pitchFamily="34" charset="0"/>
              </a:rPr>
            </a:br>
            <a:r>
              <a:rPr lang="es-ES" sz="6000" dirty="0">
                <a:latin typeface="Arial" panose="020B0604020202020204" pitchFamily="34" charset="0"/>
                <a:cs typeface="Arial" panose="020B0604020202020204" pitchFamily="34" charset="0"/>
              </a:rPr>
              <a:t>selection process</a:t>
            </a:r>
            <a:endParaRPr lang="en-GB" sz="6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97F8DD7-56FE-48ED-807A-911EF10E54E3}"/>
              </a:ext>
            </a:extLst>
          </p:cNvPr>
          <p:cNvSpPr>
            <a:spLocks noGrp="1"/>
          </p:cNvSpPr>
          <p:nvPr>
            <p:ph type="body" idx="1"/>
          </p:nvPr>
        </p:nvSpPr>
        <p:spPr>
          <a:xfrm>
            <a:off x="521629" y="3964866"/>
            <a:ext cx="9854271" cy="3447098"/>
          </a:xfrm>
        </p:spPr>
        <p:txBody>
          <a:bodyPr/>
          <a:lstStyle/>
          <a:p>
            <a:pPr fontAlgn="ctr"/>
            <a:r>
              <a:rPr lang="en-GB" sz="1600" b="1" dirty="0">
                <a:solidFill>
                  <a:srgbClr val="FECA38"/>
                </a:solidFill>
                <a:latin typeface="Arial" panose="020B0604020202020204" pitchFamily="34" charset="0"/>
                <a:cs typeface="Arial" panose="020B0604020202020204" pitchFamily="34" charset="0"/>
              </a:rPr>
              <a:t>How do I apply? </a:t>
            </a:r>
            <a:r>
              <a:rPr lang="en-GB" sz="1600" dirty="0">
                <a:solidFill>
                  <a:schemeClr val="bg1"/>
                </a:solidFill>
                <a:latin typeface="Arial" panose="020B0604020202020204" pitchFamily="34" charset="0"/>
                <a:cs typeface="Arial" panose="020B0604020202020204" pitchFamily="34" charset="0"/>
              </a:rPr>
              <a:t>Please apply online through this </a:t>
            </a:r>
            <a:r>
              <a:rPr lang="en-GB" sz="1600" b="1" u="sng" dirty="0">
                <a:solidFill>
                  <a:schemeClr val="bg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dedicated link</a:t>
            </a:r>
            <a:r>
              <a:rPr lang="en-GB" sz="1600" dirty="0">
                <a:solidFill>
                  <a:schemeClr val="bg1"/>
                </a:solidFill>
                <a:latin typeface="Arial" panose="020B0604020202020204" pitchFamily="34" charset="0"/>
                <a:cs typeface="Arial" panose="020B0604020202020204" pitchFamily="34" charset="0"/>
              </a:rPr>
              <a:t> by completing the electronic form and uploading the required documents.</a:t>
            </a:r>
          </a:p>
          <a:p>
            <a:pPr fontAlgn="ctr"/>
            <a:endParaRPr lang="en-GB" sz="1600" dirty="0">
              <a:solidFill>
                <a:srgbClr val="FECA38"/>
              </a:solidFill>
              <a:latin typeface="Arial" panose="020B0604020202020204" pitchFamily="34" charset="0"/>
              <a:cs typeface="Arial" panose="020B0604020202020204" pitchFamily="34" charset="0"/>
            </a:endParaRPr>
          </a:p>
          <a:p>
            <a:pPr fontAlgn="ctr"/>
            <a:r>
              <a:rPr lang="en-GB" sz="1600" b="1" dirty="0">
                <a:solidFill>
                  <a:srgbClr val="FECA38"/>
                </a:solidFill>
                <a:latin typeface="Arial" panose="020B0604020202020204" pitchFamily="34" charset="0"/>
                <a:cs typeface="Arial" panose="020B0604020202020204" pitchFamily="34" charset="0"/>
              </a:rPr>
              <a:t>When is the application deadline? </a:t>
            </a:r>
            <a:r>
              <a:rPr lang="en-GB" sz="1600" dirty="0">
                <a:solidFill>
                  <a:schemeClr val="bg1"/>
                </a:solidFill>
                <a:latin typeface="Arial" panose="020B0604020202020204" pitchFamily="34" charset="0"/>
                <a:cs typeface="Arial" panose="020B0604020202020204" pitchFamily="34" charset="0"/>
              </a:rPr>
              <a:t>Applications should be submitted by 19 January 2022.</a:t>
            </a:r>
          </a:p>
          <a:p>
            <a:pPr fontAlgn="ctr"/>
            <a:endParaRPr lang="en-GB" sz="1600" dirty="0">
              <a:solidFill>
                <a:schemeClr val="bg1"/>
              </a:solidFill>
              <a:latin typeface="Arial" panose="020B0604020202020204" pitchFamily="34" charset="0"/>
              <a:cs typeface="Arial" panose="020B0604020202020204" pitchFamily="34" charset="0"/>
            </a:endParaRPr>
          </a:p>
          <a:p>
            <a:pPr fontAlgn="ctr"/>
            <a:r>
              <a:rPr lang="en-GB" sz="1600" b="1" dirty="0">
                <a:solidFill>
                  <a:srgbClr val="FECA38"/>
                </a:solidFill>
                <a:latin typeface="Arial" panose="020B0604020202020204" pitchFamily="34" charset="0"/>
                <a:cs typeface="Arial" panose="020B0604020202020204" pitchFamily="34" charset="0"/>
              </a:rPr>
              <a:t>What documents do I need? </a:t>
            </a:r>
            <a:r>
              <a:rPr lang="en-GB" sz="1600" dirty="0">
                <a:solidFill>
                  <a:schemeClr val="bg1"/>
                </a:solidFill>
                <a:latin typeface="Arial" panose="020B0604020202020204" pitchFamily="34" charset="0"/>
                <a:cs typeface="Arial" panose="020B0604020202020204" pitchFamily="34" charset="0"/>
              </a:rPr>
              <a:t>When applying, you should include your updated CV (clearly indicting your Master’s graduation month and year) and your motivation letter.</a:t>
            </a:r>
          </a:p>
          <a:p>
            <a:pPr fontAlgn="ctr"/>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FECA38"/>
                </a:solidFill>
                <a:latin typeface="Arial" panose="020B0604020202020204" pitchFamily="34" charset="0"/>
                <a:cs typeface="Arial" panose="020B0604020202020204" pitchFamily="34" charset="0"/>
              </a:rPr>
              <a:t>What should I mention in my motivation letter? </a:t>
            </a:r>
            <a:r>
              <a:rPr lang="en-GB" sz="1600" dirty="0">
                <a:solidFill>
                  <a:schemeClr val="bg1"/>
                </a:solidFill>
                <a:latin typeface="Arial" panose="020B0604020202020204" pitchFamily="34" charset="0"/>
                <a:cs typeface="Arial" panose="020B0604020202020204" pitchFamily="34" charset="0"/>
              </a:rPr>
              <a:t>Your motivation letter is a great way to share more information about you, your background and your ambitions. We suggest </a:t>
            </a:r>
            <a:r>
              <a:rPr lang="en-US" sz="1600" dirty="0">
                <a:solidFill>
                  <a:schemeClr val="bg1"/>
                </a:solidFill>
                <a:latin typeface="Arial" panose="020B0604020202020204" pitchFamily="34" charset="0"/>
                <a:cs typeface="Arial" panose="020B0604020202020204" pitchFamily="34" charset="0"/>
              </a:rPr>
              <a:t>you explain why you want to apply, your expectations for the </a:t>
            </a:r>
            <a:r>
              <a:rPr lang="en-US" sz="1600" dirty="0" err="1">
                <a:solidFill>
                  <a:schemeClr val="bg1"/>
                </a:solidFill>
                <a:latin typeface="Arial" panose="020B0604020202020204" pitchFamily="34" charset="0"/>
                <a:cs typeface="Arial" panose="020B0604020202020204" pitchFamily="34" charset="0"/>
              </a:rPr>
              <a:t>Programme</a:t>
            </a:r>
            <a:r>
              <a:rPr lang="en-US" sz="1600" dirty="0">
                <a:solidFill>
                  <a:schemeClr val="bg1"/>
                </a:solidFill>
                <a:latin typeface="Arial" panose="020B0604020202020204" pitchFamily="34" charset="0"/>
                <a:cs typeface="Arial" panose="020B0604020202020204" pitchFamily="34" charset="0"/>
              </a:rPr>
              <a:t>, and your goals for your future career.</a:t>
            </a:r>
          </a:p>
          <a:p>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rgbClr val="FECA38"/>
                </a:solidFill>
                <a:latin typeface="Arial" panose="020B0604020202020204" pitchFamily="34" charset="0"/>
                <a:cs typeface="Arial" panose="020B0604020202020204" pitchFamily="34" charset="0"/>
              </a:rPr>
              <a:t>Will I be informed if I am not selected? </a:t>
            </a:r>
            <a:r>
              <a:rPr lang="en-US" sz="1600" dirty="0">
                <a:solidFill>
                  <a:schemeClr val="bg1"/>
                </a:solidFill>
                <a:latin typeface="Arial" panose="020B0604020202020204" pitchFamily="34" charset="0"/>
                <a:cs typeface="Arial" panose="020B0604020202020204" pitchFamily="34" charset="0"/>
              </a:rPr>
              <a:t>Yes, all applications will be answered. Candidates who are not selected will be notified by email. </a:t>
            </a:r>
            <a:endParaRPr lang="en-GB" sz="1600" dirty="0">
              <a:solidFill>
                <a:schemeClr val="bg1"/>
              </a:solidFill>
              <a:latin typeface="Arial" panose="020B0604020202020204" pitchFamily="34" charset="0"/>
              <a:cs typeface="Arial" panose="020B0604020202020204" pitchFamily="34" charset="0"/>
            </a:endParaRPr>
          </a:p>
        </p:txBody>
      </p:sp>
      <p:sp>
        <p:nvSpPr>
          <p:cNvPr id="41" name="Text Placeholder 2">
            <a:extLst>
              <a:ext uri="{FF2B5EF4-FFF2-40B4-BE49-F238E27FC236}">
                <a16:creationId xmlns:a16="http://schemas.microsoft.com/office/drawing/2014/main" id="{897F8DD7-56FE-48ED-807A-911EF10E54E3}"/>
              </a:ext>
            </a:extLst>
          </p:cNvPr>
          <p:cNvSpPr txBox="1">
            <a:spLocks/>
          </p:cNvSpPr>
          <p:nvPr/>
        </p:nvSpPr>
        <p:spPr>
          <a:xfrm>
            <a:off x="521627" y="11032331"/>
            <a:ext cx="9854271" cy="369331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600" b="1" dirty="0">
                <a:solidFill>
                  <a:srgbClr val="FECA38"/>
                </a:solidFill>
                <a:latin typeface="Arial" panose="020B0604020202020204" pitchFamily="34" charset="0"/>
                <a:cs typeface="Arial" panose="020B0604020202020204" pitchFamily="34" charset="0"/>
              </a:rPr>
              <a:t>Will the interviews include a practical exercise or business case? </a:t>
            </a:r>
            <a:r>
              <a:rPr lang="en-US" sz="1600" kern="0" dirty="0">
                <a:solidFill>
                  <a:schemeClr val="bg1"/>
                </a:solidFill>
                <a:latin typeface="Arial" panose="020B0604020202020204" pitchFamily="34" charset="0"/>
                <a:cs typeface="Arial" panose="020B0604020202020204" pitchFamily="34" charset="0"/>
              </a:rPr>
              <a:t>During the interviews in Steps 3 and 4 of the process, you may be asked to perform a practical exercise or business case, aligned with what we would expect from a candidate with your background. Take advantage of it! It is a great opportunity for you to showcase your problem-solving abilities, mental agility and let your interviewer know the way you think and how you tackle a problem.</a:t>
            </a:r>
          </a:p>
          <a:p>
            <a:endParaRPr lang="en-GB" sz="1600" kern="0" dirty="0">
              <a:solidFill>
                <a:schemeClr val="bg1"/>
              </a:solidFill>
              <a:latin typeface="Arial" panose="020B0604020202020204" pitchFamily="34" charset="0"/>
              <a:cs typeface="Arial" panose="020B0604020202020204" pitchFamily="34" charset="0"/>
            </a:endParaRPr>
          </a:p>
          <a:p>
            <a:r>
              <a:rPr lang="en-GB" sz="1600" b="1" dirty="0">
                <a:solidFill>
                  <a:srgbClr val="FECA38"/>
                </a:solidFill>
                <a:latin typeface="Arial" panose="020B0604020202020204" pitchFamily="34" charset="0"/>
                <a:cs typeface="Arial" panose="020B0604020202020204" pitchFamily="34" charset="0"/>
              </a:rPr>
              <a:t>Will I receive feedback on the process? </a:t>
            </a:r>
            <a:r>
              <a:rPr lang="en-US" sz="1600" kern="0" dirty="0">
                <a:solidFill>
                  <a:schemeClr val="bg1"/>
                </a:solidFill>
                <a:latin typeface="Arial" panose="020B0604020202020204" pitchFamily="34" charset="0"/>
                <a:cs typeface="Arial" panose="020B0604020202020204" pitchFamily="34" charset="0"/>
              </a:rPr>
              <a:t>You will receive feedback on your online test and, upon request to your recruiter, on your interviews (Steps 3 and 4). </a:t>
            </a:r>
            <a:endParaRPr lang="en-GB" sz="1600" kern="0" dirty="0">
              <a:solidFill>
                <a:schemeClr val="bg1"/>
              </a:solidFill>
              <a:latin typeface="Arial" panose="020B0604020202020204" pitchFamily="34" charset="0"/>
              <a:cs typeface="Arial" panose="020B0604020202020204" pitchFamily="34" charset="0"/>
            </a:endParaRPr>
          </a:p>
          <a:p>
            <a:endParaRPr lang="en-GB" sz="1600" kern="0" dirty="0">
              <a:solidFill>
                <a:schemeClr val="bg1"/>
              </a:solidFill>
              <a:latin typeface="Arial" panose="020B0604020202020204" pitchFamily="34" charset="0"/>
              <a:cs typeface="Arial" panose="020B0604020202020204" pitchFamily="34" charset="0"/>
            </a:endParaRPr>
          </a:p>
          <a:p>
            <a:r>
              <a:rPr lang="en-GB" sz="1600" b="1" dirty="0">
                <a:solidFill>
                  <a:srgbClr val="FECA38"/>
                </a:solidFill>
                <a:latin typeface="Arial" panose="020B0604020202020204" pitchFamily="34" charset="0"/>
                <a:cs typeface="Arial" panose="020B0604020202020204" pitchFamily="34" charset="0"/>
              </a:rPr>
              <a:t>Campus Careers and Information Centre sites · </a:t>
            </a:r>
            <a:r>
              <a:rPr lang="en-GB" sz="1600" kern="0" dirty="0">
                <a:solidFill>
                  <a:schemeClr val="bg1"/>
                </a:solidFill>
                <a:latin typeface="Arial" panose="020B0604020202020204" pitchFamily="34" charset="0"/>
                <a:cs typeface="Arial" panose="020B0604020202020204" pitchFamily="34" charset="0"/>
              </a:rPr>
              <a:t>As part of your preparation for the selection process, we invite you to visit our </a:t>
            </a:r>
            <a:r>
              <a:rPr lang="en-GB" sz="1600" kern="0" dirty="0">
                <a:solidFill>
                  <a:srgbClr val="FECA38"/>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Students and Graduates Careers</a:t>
            </a:r>
            <a:r>
              <a:rPr lang="en-GB" sz="1600" kern="0" dirty="0">
                <a:solidFill>
                  <a:srgbClr val="FECA38"/>
                </a:solidFill>
                <a:latin typeface="Arial" panose="020B0604020202020204" pitchFamily="34" charset="0"/>
                <a:cs typeface="Arial" panose="020B0604020202020204" pitchFamily="34" charset="0"/>
              </a:rPr>
              <a:t> </a:t>
            </a:r>
            <a:r>
              <a:rPr lang="en-GB" sz="1600" kern="0" dirty="0">
                <a:solidFill>
                  <a:schemeClr val="bg1"/>
                </a:solidFill>
                <a:latin typeface="Arial" panose="020B0604020202020204" pitchFamily="34" charset="0"/>
                <a:cs typeface="Arial" panose="020B0604020202020204" pitchFamily="34" charset="0"/>
              </a:rPr>
              <a:t>site and our </a:t>
            </a:r>
            <a:r>
              <a:rPr lang="en-GB" sz="1600" kern="0" dirty="0">
                <a:solidFill>
                  <a:srgbClr val="FECA3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Information Centre</a:t>
            </a:r>
            <a:r>
              <a:rPr lang="en-GB" sz="1600" kern="0" dirty="0">
                <a:solidFill>
                  <a:schemeClr val="bg1"/>
                </a:solidFill>
                <a:latin typeface="Arial" panose="020B0604020202020204" pitchFamily="34" charset="0"/>
                <a:cs typeface="Arial" panose="020B0604020202020204" pitchFamily="34" charset="0"/>
              </a:rPr>
              <a:t>, to find out more about us, what we do and what we believe in.</a:t>
            </a:r>
          </a:p>
          <a:p>
            <a:endParaRPr lang="en-GB" sz="1600" kern="0" dirty="0">
              <a:solidFill>
                <a:schemeClr val="bg1"/>
              </a:solidFill>
              <a:latin typeface="Arial" panose="020B0604020202020204" pitchFamily="34" charset="0"/>
              <a:cs typeface="Arial" panose="020B0604020202020204" pitchFamily="34" charset="0"/>
            </a:endParaRPr>
          </a:p>
          <a:p>
            <a:r>
              <a:rPr lang="en-GB" sz="1600" b="1" kern="0" dirty="0">
                <a:solidFill>
                  <a:srgbClr val="FECA38"/>
                </a:solidFill>
                <a:latin typeface="Arial" panose="020B0604020202020204" pitchFamily="34" charset="0"/>
                <a:cs typeface="Arial" panose="020B0604020202020204" pitchFamily="34" charset="0"/>
              </a:rPr>
              <a:t>Contact · </a:t>
            </a:r>
            <a:r>
              <a:rPr lang="en-GB" sz="1600" kern="0" dirty="0">
                <a:solidFill>
                  <a:schemeClr val="bg1"/>
                </a:solidFill>
                <a:latin typeface="Arial" panose="020B0604020202020204" pitchFamily="34" charset="0"/>
                <a:cs typeface="Arial" panose="020B0604020202020204" pitchFamily="34" charset="0"/>
              </a:rPr>
              <a:t>If you have any questions, please contact us at </a:t>
            </a:r>
            <a:r>
              <a:rPr lang="en-GB" sz="1600" kern="0" dirty="0">
                <a:solidFill>
                  <a:srgbClr val="FECA38"/>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campus@eurofins.com</a:t>
            </a:r>
            <a:endParaRPr lang="en-GB" sz="1600" kern="0" dirty="0">
              <a:solidFill>
                <a:schemeClr val="bg1"/>
              </a:solidFill>
              <a:latin typeface="Arial" panose="020B0604020202020204" pitchFamily="34" charset="0"/>
              <a:cs typeface="Arial" panose="020B0604020202020204" pitchFamily="34" charset="0"/>
            </a:endParaRPr>
          </a:p>
          <a:p>
            <a:r>
              <a:rPr lang="en-GB" sz="1600" kern="0" dirty="0">
                <a:solidFill>
                  <a:schemeClr val="bg1"/>
                </a:solidFill>
                <a:latin typeface="Arial" panose="020B0604020202020204" pitchFamily="34" charset="0"/>
                <a:cs typeface="Arial" panose="020B0604020202020204" pitchFamily="34" charset="0"/>
              </a:rPr>
              <a:t>We are looking forward to meeting you!</a:t>
            </a:r>
            <a:endParaRPr lang="en-GB" sz="1600" kern="0" dirty="0">
              <a:solidFill>
                <a:sysClr val="windowText" lastClr="000000"/>
              </a:solidFill>
              <a:latin typeface="Arial" panose="020B0604020202020204" pitchFamily="34" charset="0"/>
              <a:cs typeface="Arial" panose="020B0604020202020204" pitchFamily="34" charset="0"/>
            </a:endParaRPr>
          </a:p>
        </p:txBody>
      </p:sp>
      <p:sp>
        <p:nvSpPr>
          <p:cNvPr id="42" name="Text Placeholder 2">
            <a:extLst>
              <a:ext uri="{FF2B5EF4-FFF2-40B4-BE49-F238E27FC236}">
                <a16:creationId xmlns:a16="http://schemas.microsoft.com/office/drawing/2014/main" id="{897F8DD7-56FE-48ED-807A-911EF10E54E3}"/>
              </a:ext>
            </a:extLst>
          </p:cNvPr>
          <p:cNvSpPr txBox="1">
            <a:spLocks/>
          </p:cNvSpPr>
          <p:nvPr/>
        </p:nvSpPr>
        <p:spPr>
          <a:xfrm>
            <a:off x="521629" y="7690873"/>
            <a:ext cx="9854271" cy="523220"/>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700" b="1" dirty="0">
                <a:solidFill>
                  <a:srgbClr val="FECA38"/>
                </a:solidFill>
                <a:latin typeface="Arial" panose="020B0604020202020204" pitchFamily="34" charset="0"/>
                <a:cs typeface="Arial" panose="020B0604020202020204" pitchFamily="34" charset="0"/>
              </a:rPr>
              <a:t>What is the selection process for the Programme? </a:t>
            </a:r>
            <a:r>
              <a:rPr lang="en-GB" sz="1700" dirty="0">
                <a:solidFill>
                  <a:schemeClr val="bg1"/>
                </a:solidFill>
                <a:latin typeface="Arial" panose="020B0604020202020204" pitchFamily="34" charset="0"/>
                <a:cs typeface="Arial" panose="020B0604020202020204" pitchFamily="34" charset="0"/>
              </a:rPr>
              <a:t>The selection process comprises four steps, each of which will need to be passed in order to move onto the next:</a:t>
            </a:r>
          </a:p>
        </p:txBody>
      </p:sp>
      <p:sp>
        <p:nvSpPr>
          <p:cNvPr id="43" name="Text Placeholder 2">
            <a:extLst>
              <a:ext uri="{FF2B5EF4-FFF2-40B4-BE49-F238E27FC236}">
                <a16:creationId xmlns:a16="http://schemas.microsoft.com/office/drawing/2014/main" id="{897F8DD7-56FE-48ED-807A-911EF10E54E3}"/>
              </a:ext>
            </a:extLst>
          </p:cNvPr>
          <p:cNvSpPr txBox="1">
            <a:spLocks/>
          </p:cNvSpPr>
          <p:nvPr/>
        </p:nvSpPr>
        <p:spPr>
          <a:xfrm>
            <a:off x="534670" y="8493002"/>
            <a:ext cx="9320872" cy="2215991"/>
          </a:xfrm>
          <a:prstGeom prst="rect">
            <a:avLst/>
          </a:prstGeom>
        </p:spPr>
        <p:txBody>
          <a:bodyPr wrap="square" lIns="0" tIns="0" rIns="0" bIns="0" numCol="2">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1600" kern="0" dirty="0">
                <a:solidFill>
                  <a:srgbClr val="FECA38"/>
                </a:solidFill>
                <a:latin typeface="Arial" panose="020B0604020202020204" pitchFamily="34" charset="0"/>
                <a:cs typeface="Arial" panose="020B0604020202020204" pitchFamily="34" charset="0"/>
              </a:rPr>
              <a:t>Step 1 – HR assessment · </a:t>
            </a:r>
            <a:r>
              <a:rPr lang="en-US" sz="1600" kern="0" dirty="0">
                <a:solidFill>
                  <a:schemeClr val="bg1"/>
                </a:solidFill>
                <a:latin typeface="Arial" panose="020B0604020202020204" pitchFamily="34" charset="0"/>
                <a:cs typeface="Arial" panose="020B0604020202020204" pitchFamily="34" charset="0"/>
              </a:rPr>
              <a:t>Consists of an interview  with a member of the  Recruiting Team to find out more  about you and  clarify any questions about your CV and letter. The recruiter representative will also validate your fit for the </a:t>
            </a:r>
            <a:r>
              <a:rPr lang="en-US" sz="1600" kern="0" dirty="0" err="1">
                <a:solidFill>
                  <a:schemeClr val="bg1"/>
                </a:solidFill>
                <a:latin typeface="Arial" panose="020B0604020202020204" pitchFamily="34" charset="0"/>
                <a:cs typeface="Arial" panose="020B0604020202020204" pitchFamily="34" charset="0"/>
              </a:rPr>
              <a:t>Programme</a:t>
            </a:r>
            <a:r>
              <a:rPr lang="en-US" sz="1600" kern="0" dirty="0">
                <a:solidFill>
                  <a:schemeClr val="bg1"/>
                </a:solidFill>
                <a:latin typeface="Arial" panose="020B0604020202020204" pitchFamily="34" charset="0"/>
                <a:cs typeface="Arial" panose="020B0604020202020204" pitchFamily="34" charset="0"/>
              </a:rPr>
              <a:t> and your motivation.</a:t>
            </a:r>
            <a:endParaRPr lang="en-GB" sz="1600" kern="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kern="0" dirty="0">
                <a:solidFill>
                  <a:srgbClr val="FECA38"/>
                </a:solidFill>
                <a:latin typeface="Arial" panose="020B0604020202020204" pitchFamily="34" charset="0"/>
                <a:cs typeface="Arial" panose="020B0604020202020204" pitchFamily="34" charset="0"/>
              </a:rPr>
              <a:t>Step 2 – Online test · </a:t>
            </a:r>
            <a:r>
              <a:rPr lang="en-US" sz="1600" kern="0" dirty="0">
                <a:solidFill>
                  <a:schemeClr val="bg1"/>
                </a:solidFill>
                <a:latin typeface="Arial" panose="020B0604020202020204" pitchFamily="34" charset="0"/>
                <a:cs typeface="Arial" panose="020B0604020202020204" pitchFamily="34" charset="0"/>
              </a:rPr>
              <a:t>The purpose of this test is to assess your verbal, numerical and abstract thinking skills.</a:t>
            </a:r>
          </a:p>
          <a:p>
            <a:pPr marL="285750" indent="-285750">
              <a:buFont typeface="Arial" panose="020B0604020202020204" pitchFamily="34" charset="0"/>
              <a:buChar char="•"/>
            </a:pPr>
            <a:r>
              <a:rPr lang="en-GB" sz="1600" kern="0" dirty="0">
                <a:solidFill>
                  <a:srgbClr val="FECA38"/>
                </a:solidFill>
                <a:latin typeface="Arial" panose="020B0604020202020204" pitchFamily="34" charset="0"/>
                <a:cs typeface="Arial" panose="020B0604020202020204" pitchFamily="34" charset="0"/>
              </a:rPr>
              <a:t>Step 3 – First round of  interviews · </a:t>
            </a:r>
            <a:r>
              <a:rPr lang="en-US" sz="1600" kern="0" dirty="0">
                <a:solidFill>
                  <a:schemeClr val="bg1"/>
                </a:solidFill>
                <a:latin typeface="Arial" panose="020B0604020202020204" pitchFamily="34" charset="0"/>
                <a:cs typeface="Arial" panose="020B0604020202020204" pitchFamily="34" charset="0"/>
              </a:rPr>
              <a:t>After the two previous steps, you will be invited for a round of 1-2 interviews.</a:t>
            </a:r>
            <a:endParaRPr lang="en-GB" sz="1600" kern="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kern="0" dirty="0">
                <a:solidFill>
                  <a:srgbClr val="FECA38"/>
                </a:solidFill>
                <a:latin typeface="Arial" panose="020B0604020202020204" pitchFamily="34" charset="0"/>
                <a:cs typeface="Arial" panose="020B0604020202020204" pitchFamily="34" charset="0"/>
              </a:rPr>
              <a:t>Step 4 – Final round of  interviews · </a:t>
            </a:r>
            <a:r>
              <a:rPr lang="en-GB" sz="1600" kern="0" dirty="0">
                <a:solidFill>
                  <a:schemeClr val="bg1"/>
                </a:solidFill>
                <a:latin typeface="Arial" panose="020B0604020202020204" pitchFamily="34" charset="0"/>
                <a:cs typeface="Arial" panose="020B0604020202020204" pitchFamily="34" charset="0"/>
              </a:rPr>
              <a:t>The final step of the process is another round of interviews, similar to the previous one but with more senior interviewers this time.</a:t>
            </a:r>
          </a:p>
        </p:txBody>
      </p:sp>
      <p:pic>
        <p:nvPicPr>
          <p:cNvPr id="47" name="object 2">
            <a:extLst>
              <a:ext uri="{FF2B5EF4-FFF2-40B4-BE49-F238E27FC236}">
                <a16:creationId xmlns:a16="http://schemas.microsoft.com/office/drawing/2014/main" id="{0DF7ECFE-3103-4122-A859-F18FE45473EC}"/>
              </a:ext>
            </a:extLst>
          </p:cNvPr>
          <p:cNvPicPr/>
          <p:nvPr/>
        </p:nvPicPr>
        <p:blipFill>
          <a:blip r:embed="rId6" cstate="print"/>
          <a:stretch>
            <a:fillRect/>
          </a:stretch>
        </p:blipFill>
        <p:spPr>
          <a:xfrm>
            <a:off x="8225341" y="635556"/>
            <a:ext cx="1757770" cy="750847"/>
          </a:xfrm>
          <a:prstGeom prst="rect">
            <a:avLst/>
          </a:prstGeom>
        </p:spPr>
      </p:pic>
      <p:sp>
        <p:nvSpPr>
          <p:cNvPr id="48" name="object 21">
            <a:extLst>
              <a:ext uri="{FF2B5EF4-FFF2-40B4-BE49-F238E27FC236}">
                <a16:creationId xmlns:a16="http://schemas.microsoft.com/office/drawing/2014/main" id="{359DA535-EF1B-4445-802A-EF4ABC942638}"/>
              </a:ext>
            </a:extLst>
          </p:cNvPr>
          <p:cNvSpPr txBox="1"/>
          <p:nvPr/>
        </p:nvSpPr>
        <p:spPr>
          <a:xfrm>
            <a:off x="521637" y="635556"/>
            <a:ext cx="7339663" cy="750847"/>
          </a:xfrm>
          <a:prstGeom prst="rect">
            <a:avLst/>
          </a:prstGeom>
        </p:spPr>
        <p:txBody>
          <a:bodyPr vert="horz" wrap="square" lIns="0" tIns="65405" rIns="0" bIns="0" rtlCol="0">
            <a:spAutoFit/>
          </a:bodyPr>
          <a:lstStyle/>
          <a:p>
            <a:pPr marL="12700">
              <a:lnSpc>
                <a:spcPct val="100000"/>
              </a:lnSpc>
              <a:spcBef>
                <a:spcPts val="515"/>
              </a:spcBef>
            </a:pPr>
            <a:r>
              <a:rPr lang="en-GB" sz="2400" b="1" dirty="0">
                <a:solidFill>
                  <a:srgbClr val="FFFFFF"/>
                </a:solidFill>
                <a:latin typeface="Arial" panose="020B0604020202020204" pitchFamily="34" charset="0"/>
                <a:cs typeface="Arial" panose="020B0604020202020204" pitchFamily="34" charset="0"/>
              </a:rPr>
              <a:t>EUROFINS</a:t>
            </a:r>
            <a:r>
              <a:rPr lang="en-GB" sz="2400" b="1" spc="-25" dirty="0">
                <a:solidFill>
                  <a:srgbClr val="FFFFFF"/>
                </a:solidFill>
                <a:latin typeface="Arial" panose="020B0604020202020204" pitchFamily="34" charset="0"/>
                <a:cs typeface="Arial" panose="020B0604020202020204" pitchFamily="34" charset="0"/>
              </a:rPr>
              <a:t> </a:t>
            </a:r>
            <a:r>
              <a:rPr lang="en-GB" sz="2400" b="1" dirty="0">
                <a:solidFill>
                  <a:srgbClr val="FFFFFF"/>
                </a:solidFill>
                <a:latin typeface="Arial" panose="020B0604020202020204" pitchFamily="34" charset="0"/>
                <a:cs typeface="Arial" panose="020B0604020202020204" pitchFamily="34" charset="0"/>
              </a:rPr>
              <a:t>EUROPEAN</a:t>
            </a:r>
            <a:r>
              <a:rPr lang="en-GB" sz="2400" b="1" spc="-20" dirty="0">
                <a:solidFill>
                  <a:srgbClr val="FFFFFF"/>
                </a:solidFill>
                <a:latin typeface="Arial" panose="020B0604020202020204" pitchFamily="34" charset="0"/>
                <a:cs typeface="Arial" panose="020B0604020202020204" pitchFamily="34" charset="0"/>
              </a:rPr>
              <a:t> </a:t>
            </a:r>
            <a:r>
              <a:rPr lang="en-GB" sz="2400" b="1" spc="-15" dirty="0">
                <a:solidFill>
                  <a:srgbClr val="FFFFFF"/>
                </a:solidFill>
                <a:latin typeface="Arial" panose="020B0604020202020204" pitchFamily="34" charset="0"/>
                <a:cs typeface="Arial" panose="020B0604020202020204" pitchFamily="34" charset="0"/>
              </a:rPr>
              <a:t>GRADUATE </a:t>
            </a:r>
            <a:r>
              <a:rPr lang="en-GB" sz="2400" b="1" spc="-5" dirty="0">
                <a:solidFill>
                  <a:srgbClr val="FFFFFF"/>
                </a:solidFill>
                <a:latin typeface="Arial" panose="020B0604020202020204" pitchFamily="34" charset="0"/>
                <a:cs typeface="Arial" panose="020B0604020202020204" pitchFamily="34" charset="0"/>
              </a:rPr>
              <a:t>PROGRAMME</a:t>
            </a:r>
            <a:endParaRPr lang="en-GB" sz="2400" dirty="0">
              <a:latin typeface="Arial" panose="020B0604020202020204" pitchFamily="34" charset="0"/>
              <a:cs typeface="Arial" panose="020B0604020202020204" pitchFamily="34" charset="0"/>
            </a:endParaRPr>
          </a:p>
          <a:p>
            <a:pPr marL="12700">
              <a:lnSpc>
                <a:spcPct val="100000"/>
              </a:lnSpc>
              <a:spcBef>
                <a:spcPts val="330"/>
              </a:spcBef>
            </a:pPr>
            <a:r>
              <a:rPr spc="-10" dirty="0">
                <a:solidFill>
                  <a:srgbClr val="99A2C5"/>
                </a:solidFill>
                <a:latin typeface="Arial" panose="020B0604020202020204" pitchFamily="34" charset="0"/>
                <a:cs typeface="Arial" panose="020B0604020202020204" pitchFamily="34" charset="0"/>
              </a:rPr>
              <a:t>Environment</a:t>
            </a:r>
            <a:r>
              <a:rPr spc="-45" dirty="0">
                <a:solidFill>
                  <a:srgbClr val="99A2C5"/>
                </a:solidFill>
                <a:latin typeface="Arial" panose="020B0604020202020204" pitchFamily="34" charset="0"/>
                <a:cs typeface="Arial" panose="020B0604020202020204" pitchFamily="34" charset="0"/>
              </a:rPr>
              <a:t> </a:t>
            </a:r>
            <a:r>
              <a:rPr spc="-20" dirty="0">
                <a:solidFill>
                  <a:srgbClr val="99A2C5"/>
                </a:solidFill>
                <a:latin typeface="Arial" panose="020B0604020202020204" pitchFamily="34" charset="0"/>
                <a:cs typeface="Arial" panose="020B0604020202020204" pitchFamily="34" charset="0"/>
              </a:rPr>
              <a:t>Testing</a:t>
            </a:r>
            <a:r>
              <a:rPr dirty="0">
                <a:solidFill>
                  <a:srgbClr val="99A2C5"/>
                </a:solidFill>
                <a:latin typeface="Arial" panose="020B0604020202020204" pitchFamily="34" charset="0"/>
                <a:cs typeface="Arial" panose="020B0604020202020204" pitchFamily="34" charset="0"/>
              </a:rPr>
              <a:t> </a:t>
            </a:r>
            <a:r>
              <a:rPr lang="en-GB" dirty="0">
                <a:solidFill>
                  <a:srgbClr val="99A2C5"/>
                </a:solidFill>
                <a:latin typeface="Arial" panose="020B0604020202020204" pitchFamily="34" charset="0"/>
                <a:cs typeface="Arial" panose="020B0604020202020204" pitchFamily="34" charset="0"/>
              </a:rPr>
              <a:t>and</a:t>
            </a:r>
            <a:r>
              <a:rPr spc="5" dirty="0">
                <a:solidFill>
                  <a:srgbClr val="99A2C5"/>
                </a:solidFill>
                <a:latin typeface="Arial" panose="020B0604020202020204" pitchFamily="34" charset="0"/>
                <a:cs typeface="Arial" panose="020B0604020202020204" pitchFamily="34" charset="0"/>
              </a:rPr>
              <a:t> </a:t>
            </a:r>
            <a:r>
              <a:rPr spc="-10" dirty="0">
                <a:solidFill>
                  <a:srgbClr val="99A2C5"/>
                </a:solidFill>
                <a:latin typeface="Arial" panose="020B0604020202020204" pitchFamily="34" charset="0"/>
                <a:cs typeface="Arial" panose="020B0604020202020204" pitchFamily="34" charset="0"/>
              </a:rPr>
              <a:t>Food</a:t>
            </a:r>
            <a:r>
              <a:rPr spc="-5" dirty="0">
                <a:solidFill>
                  <a:srgbClr val="99A2C5"/>
                </a:solidFill>
                <a:latin typeface="Arial" panose="020B0604020202020204" pitchFamily="34" charset="0"/>
                <a:cs typeface="Arial" panose="020B0604020202020204" pitchFamily="34" charset="0"/>
              </a:rPr>
              <a:t> </a:t>
            </a:r>
            <a:r>
              <a:rPr lang="en-GB" dirty="0">
                <a:solidFill>
                  <a:srgbClr val="99A2C5"/>
                </a:solidFill>
                <a:latin typeface="Arial" panose="020B0604020202020204" pitchFamily="34" charset="0"/>
                <a:cs typeface="Arial" panose="020B0604020202020204" pitchFamily="34" charset="0"/>
              </a:rPr>
              <a:t>&amp;</a:t>
            </a:r>
            <a:r>
              <a:rPr spc="5" dirty="0">
                <a:solidFill>
                  <a:srgbClr val="99A2C5"/>
                </a:solidFill>
                <a:latin typeface="Arial" panose="020B0604020202020204" pitchFamily="34" charset="0"/>
                <a:cs typeface="Arial" panose="020B0604020202020204" pitchFamily="34" charset="0"/>
              </a:rPr>
              <a:t> </a:t>
            </a:r>
            <a:r>
              <a:rPr spc="-10" dirty="0">
                <a:solidFill>
                  <a:srgbClr val="99A2C5"/>
                </a:solidFill>
                <a:latin typeface="Arial" panose="020B0604020202020204" pitchFamily="34" charset="0"/>
                <a:cs typeface="Arial" panose="020B0604020202020204" pitchFamily="34" charset="0"/>
              </a:rPr>
              <a:t>Feed</a:t>
            </a:r>
            <a:r>
              <a:rPr spc="-45" dirty="0">
                <a:solidFill>
                  <a:srgbClr val="99A2C5"/>
                </a:solidFill>
                <a:latin typeface="Arial" panose="020B0604020202020204" pitchFamily="34" charset="0"/>
                <a:cs typeface="Arial" panose="020B0604020202020204" pitchFamily="34" charset="0"/>
              </a:rPr>
              <a:t> </a:t>
            </a:r>
            <a:r>
              <a:rPr spc="-20" dirty="0">
                <a:solidFill>
                  <a:srgbClr val="99A2C5"/>
                </a:solidFill>
                <a:latin typeface="Arial" panose="020B0604020202020204" pitchFamily="34" charset="0"/>
                <a:cs typeface="Arial" panose="020B0604020202020204" pitchFamily="34" charset="0"/>
              </a:rPr>
              <a:t>Testing</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16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F324F-AB0A-417F-8E55-7385D1BD6B10}"/>
              </a:ext>
            </a:extLst>
          </p:cNvPr>
          <p:cNvSpPr txBox="1"/>
          <p:nvPr/>
        </p:nvSpPr>
        <p:spPr>
          <a:xfrm>
            <a:off x="561463" y="5611853"/>
            <a:ext cx="9509637" cy="7786747"/>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Eurofins Scientific is an international life sciences company, providing a unique range of analytical testing services to clients across multiple industries, to make life and our environment safer, healthier and more sustainable. From the food you eat, to the water you drink, to the medicines you rely on, Eurofins works with the biggest companies in the world to ensure the products they supply are safe, their ingredients are authentic and labelling is accurate.</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Eurofins is the global leader in food, environment, pharmaceutical and cosmetic product testing and in </a:t>
            </a:r>
            <a:r>
              <a:rPr lang="en-US" sz="2000" dirty="0" err="1">
                <a:solidFill>
                  <a:schemeClr val="bg1"/>
                </a:solidFill>
                <a:latin typeface="Arial" panose="020B0604020202020204" pitchFamily="34" charset="0"/>
                <a:cs typeface="Arial" panose="020B0604020202020204" pitchFamily="34" charset="0"/>
              </a:rPr>
              <a:t>agroscience</a:t>
            </a:r>
            <a:r>
              <a:rPr lang="en-US" sz="2000" dirty="0">
                <a:solidFill>
                  <a:schemeClr val="bg1"/>
                </a:solidFill>
                <a:latin typeface="Arial" panose="020B0604020202020204" pitchFamily="34" charset="0"/>
                <a:cs typeface="Arial" panose="020B0604020202020204" pitchFamily="34" charset="0"/>
              </a:rPr>
              <a:t> Contract Research </a:t>
            </a:r>
            <a:r>
              <a:rPr lang="en-US" sz="2000" dirty="0" err="1">
                <a:solidFill>
                  <a:schemeClr val="bg1"/>
                </a:solidFill>
                <a:latin typeface="Arial" panose="020B0604020202020204" pitchFamily="34" charset="0"/>
                <a:cs typeface="Arial" panose="020B0604020202020204" pitchFamily="34" charset="0"/>
              </a:rPr>
              <a:t>Organisation</a:t>
            </a:r>
            <a:r>
              <a:rPr lang="en-US" sz="2000" dirty="0">
                <a:solidFill>
                  <a:schemeClr val="bg1"/>
                </a:solidFill>
                <a:latin typeface="Arial" panose="020B0604020202020204" pitchFamily="34" charset="0"/>
                <a:cs typeface="Arial" panose="020B0604020202020204" pitchFamily="34" charset="0"/>
              </a:rPr>
              <a:t> services. Eurofins is one of the market leaders in certain testing and laboratory services for genomics, discovery pharmacology, forensics, advanced material sciences and in the support of clinical studies, as well as having an emerging global presence in Contract Development and Manufacturing </a:t>
            </a:r>
            <a:r>
              <a:rPr lang="en-US" sz="2000" dirty="0" err="1">
                <a:solidFill>
                  <a:schemeClr val="bg1"/>
                </a:solidFill>
                <a:latin typeface="Arial" panose="020B0604020202020204" pitchFamily="34" charset="0"/>
                <a:cs typeface="Arial" panose="020B0604020202020204" pitchFamily="34" charset="0"/>
              </a:rPr>
              <a:t>Organisations</a:t>
            </a:r>
            <a:r>
              <a:rPr lang="en-US" sz="2000" dirty="0">
                <a:solidFill>
                  <a:schemeClr val="bg1"/>
                </a:solidFill>
                <a:latin typeface="Arial" panose="020B0604020202020204" pitchFamily="34" charset="0"/>
                <a:cs typeface="Arial" panose="020B0604020202020204" pitchFamily="34" charset="0"/>
              </a:rPr>
              <a:t>. The Group also has a rapidly developing presence in highly </a:t>
            </a:r>
            <a:r>
              <a:rPr lang="en-US" sz="2000" dirty="0" err="1">
                <a:solidFill>
                  <a:schemeClr val="bg1"/>
                </a:solidFill>
                <a:latin typeface="Arial" panose="020B0604020202020204" pitchFamily="34" charset="0"/>
                <a:cs typeface="Arial" panose="020B0604020202020204" pitchFamily="34" charset="0"/>
              </a:rPr>
              <a:t>specialised</a:t>
            </a:r>
            <a:r>
              <a:rPr lang="en-US" sz="2000" dirty="0">
                <a:solidFill>
                  <a:schemeClr val="bg1"/>
                </a:solidFill>
                <a:latin typeface="Arial" panose="020B0604020202020204" pitchFamily="34" charset="0"/>
                <a:cs typeface="Arial" panose="020B0604020202020204" pitchFamily="34" charset="0"/>
              </a:rPr>
              <a:t> and molecular clinical diagnostic testing and in-vitro diagnostic products.</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In over just 30 years, Eurofins has grown from one laboratory in Nantes, France to 55,000 staff across a </a:t>
            </a:r>
            <a:r>
              <a:rPr lang="en-US" sz="2000" dirty="0" err="1">
                <a:solidFill>
                  <a:schemeClr val="bg1"/>
                </a:solidFill>
                <a:latin typeface="Arial" panose="020B0604020202020204" pitchFamily="34" charset="0"/>
                <a:cs typeface="Arial" panose="020B0604020202020204" pitchFamily="34" charset="0"/>
              </a:rPr>
              <a:t>decentralised</a:t>
            </a:r>
            <a:r>
              <a:rPr lang="en-US" sz="2000" dirty="0">
                <a:solidFill>
                  <a:schemeClr val="bg1"/>
                </a:solidFill>
                <a:latin typeface="Arial" panose="020B0604020202020204" pitchFamily="34" charset="0"/>
                <a:cs typeface="Arial" panose="020B0604020202020204" pitchFamily="34" charset="0"/>
              </a:rPr>
              <a:t> and entrepreneurial network of 900 laboratories in over 50 countries. Eurofins offers a portfolio of over 200,000 analytical methods to evaluate the safety, identity, composition, authenticity, origin, traceability and purity of biological substances and products.</a:t>
            </a:r>
          </a:p>
          <a:p>
            <a:r>
              <a:rPr lang="en-US" sz="2000" dirty="0">
                <a:solidFill>
                  <a:schemeClr val="bg1"/>
                </a:solidFill>
                <a:latin typeface="Arial" panose="020B0604020202020204" pitchFamily="34" charset="0"/>
                <a:cs typeface="Arial" panose="020B0604020202020204" pitchFamily="34" charset="0"/>
              </a:rPr>
              <a:t>In 2020, Eurofins generated total revenues of EUR 5.4 billion, and has been among the best performing stocks in Europe over the past 20 years.</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www.eurofins.com</a:t>
            </a:r>
            <a:endParaRPr lang="en-GB" sz="2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845ABA8-7F0E-44FD-99A0-033FC5BE2968}"/>
              </a:ext>
            </a:extLst>
          </p:cNvPr>
          <p:cNvSpPr txBox="1"/>
          <p:nvPr/>
        </p:nvSpPr>
        <p:spPr>
          <a:xfrm>
            <a:off x="521629" y="2341118"/>
            <a:ext cx="4139271" cy="2154179"/>
          </a:xfrm>
          <a:prstGeom prst="rect">
            <a:avLst/>
          </a:prstGeom>
          <a:noFill/>
        </p:spPr>
        <p:txBody>
          <a:bodyPr wrap="square" rtlCol="0">
            <a:spAutoFit/>
          </a:bodyPr>
          <a:lstStyle/>
          <a:p>
            <a:r>
              <a:rPr lang="en-US" sz="6699" dirty="0">
                <a:solidFill>
                  <a:schemeClr val="bg1"/>
                </a:solidFill>
                <a:latin typeface="Arial" panose="020B0604020202020204" pitchFamily="34" charset="0"/>
                <a:cs typeface="Arial" panose="020B0604020202020204" pitchFamily="34" charset="0"/>
              </a:rPr>
              <a:t>About</a:t>
            </a:r>
            <a:r>
              <a:rPr lang="en-US" sz="6699" b="1" dirty="0">
                <a:solidFill>
                  <a:schemeClr val="bg1"/>
                </a:solidFill>
                <a:latin typeface="Arial" panose="020B0604020202020204" pitchFamily="34" charset="0"/>
                <a:cs typeface="Arial" panose="020B0604020202020204" pitchFamily="34" charset="0"/>
              </a:rPr>
              <a:t> Eurofins</a:t>
            </a:r>
          </a:p>
        </p:txBody>
      </p:sp>
      <p:grpSp>
        <p:nvGrpSpPr>
          <p:cNvPr id="40" name="Group 39"/>
          <p:cNvGrpSpPr/>
          <p:nvPr/>
        </p:nvGrpSpPr>
        <p:grpSpPr>
          <a:xfrm>
            <a:off x="561463" y="817879"/>
            <a:ext cx="3720115" cy="732790"/>
            <a:chOff x="913692" y="817879"/>
            <a:chExt cx="3720115" cy="732790"/>
          </a:xfrm>
        </p:grpSpPr>
        <p:grpSp>
          <p:nvGrpSpPr>
            <p:cNvPr id="41" name="object 5"/>
            <p:cNvGrpSpPr/>
            <p:nvPr/>
          </p:nvGrpSpPr>
          <p:grpSpPr>
            <a:xfrm>
              <a:off x="913692" y="817879"/>
              <a:ext cx="751840" cy="732790"/>
              <a:chOff x="913692" y="817879"/>
              <a:chExt cx="751840" cy="732790"/>
            </a:xfrm>
          </p:grpSpPr>
          <p:pic>
            <p:nvPicPr>
              <p:cNvPr id="51" name="object 6"/>
              <p:cNvPicPr/>
              <p:nvPr/>
            </p:nvPicPr>
            <p:blipFill>
              <a:blip r:embed="rId3" cstate="print"/>
              <a:stretch>
                <a:fillRect/>
              </a:stretch>
            </p:blipFill>
            <p:spPr>
              <a:xfrm>
                <a:off x="1135734" y="1180504"/>
                <a:ext cx="160312" cy="160299"/>
              </a:xfrm>
              <a:prstGeom prst="rect">
                <a:avLst/>
              </a:prstGeom>
            </p:spPr>
          </p:pic>
          <p:sp>
            <p:nvSpPr>
              <p:cNvPr id="52" name="object 7"/>
              <p:cNvSpPr/>
              <p:nvPr/>
            </p:nvSpPr>
            <p:spPr>
              <a:xfrm>
                <a:off x="913688" y="1035278"/>
                <a:ext cx="709295" cy="514984"/>
              </a:xfrm>
              <a:custGeom>
                <a:avLst/>
                <a:gdLst/>
                <a:ahLst/>
                <a:cxnLst/>
                <a:rect l="l" t="t" r="r" b="b"/>
                <a:pathLst>
                  <a:path w="709294" h="514984">
                    <a:moveTo>
                      <a:pt x="335445" y="434911"/>
                    </a:moveTo>
                    <a:lnTo>
                      <a:pt x="312013" y="378155"/>
                    </a:lnTo>
                    <a:lnTo>
                      <a:pt x="255270" y="354723"/>
                    </a:lnTo>
                    <a:lnTo>
                      <a:pt x="203517" y="352196"/>
                    </a:lnTo>
                    <a:lnTo>
                      <a:pt x="174993" y="340067"/>
                    </a:lnTo>
                    <a:lnTo>
                      <a:pt x="162877" y="311543"/>
                    </a:lnTo>
                    <a:lnTo>
                      <a:pt x="160362" y="259791"/>
                    </a:lnTo>
                    <a:lnTo>
                      <a:pt x="154076" y="228536"/>
                    </a:lnTo>
                    <a:lnTo>
                      <a:pt x="136918" y="203047"/>
                    </a:lnTo>
                    <a:lnTo>
                      <a:pt x="111442" y="185889"/>
                    </a:lnTo>
                    <a:lnTo>
                      <a:pt x="80175" y="179603"/>
                    </a:lnTo>
                    <a:lnTo>
                      <a:pt x="48920" y="185889"/>
                    </a:lnTo>
                    <a:lnTo>
                      <a:pt x="23431" y="203047"/>
                    </a:lnTo>
                    <a:lnTo>
                      <a:pt x="6286" y="228536"/>
                    </a:lnTo>
                    <a:lnTo>
                      <a:pt x="0" y="259791"/>
                    </a:lnTo>
                    <a:lnTo>
                      <a:pt x="6286" y="290995"/>
                    </a:lnTo>
                    <a:lnTo>
                      <a:pt x="23431" y="316458"/>
                    </a:lnTo>
                    <a:lnTo>
                      <a:pt x="48920" y="333616"/>
                    </a:lnTo>
                    <a:lnTo>
                      <a:pt x="80175" y="339902"/>
                    </a:lnTo>
                    <a:lnTo>
                      <a:pt x="131953" y="342430"/>
                    </a:lnTo>
                    <a:lnTo>
                      <a:pt x="160464" y="354545"/>
                    </a:lnTo>
                    <a:lnTo>
                      <a:pt x="172567" y="383095"/>
                    </a:lnTo>
                    <a:lnTo>
                      <a:pt x="175082" y="434911"/>
                    </a:lnTo>
                    <a:lnTo>
                      <a:pt x="181368" y="466115"/>
                    </a:lnTo>
                    <a:lnTo>
                      <a:pt x="198513" y="491566"/>
                    </a:lnTo>
                    <a:lnTo>
                      <a:pt x="224002" y="508711"/>
                    </a:lnTo>
                    <a:lnTo>
                      <a:pt x="255270" y="514985"/>
                    </a:lnTo>
                    <a:lnTo>
                      <a:pt x="286537" y="508711"/>
                    </a:lnTo>
                    <a:lnTo>
                      <a:pt x="312013" y="491566"/>
                    </a:lnTo>
                    <a:lnTo>
                      <a:pt x="329158" y="466115"/>
                    </a:lnTo>
                    <a:lnTo>
                      <a:pt x="335445" y="434911"/>
                    </a:lnTo>
                    <a:close/>
                  </a:path>
                  <a:path w="709294" h="514984">
                    <a:moveTo>
                      <a:pt x="709079" y="255270"/>
                    </a:moveTo>
                    <a:lnTo>
                      <a:pt x="685634" y="198513"/>
                    </a:lnTo>
                    <a:lnTo>
                      <a:pt x="628865" y="175082"/>
                    </a:lnTo>
                    <a:lnTo>
                      <a:pt x="577138" y="172554"/>
                    </a:lnTo>
                    <a:lnTo>
                      <a:pt x="548614" y="160426"/>
                    </a:lnTo>
                    <a:lnTo>
                      <a:pt x="536498" y="131864"/>
                    </a:lnTo>
                    <a:lnTo>
                      <a:pt x="533971" y="80086"/>
                    </a:lnTo>
                    <a:lnTo>
                      <a:pt x="527685" y="48882"/>
                    </a:lnTo>
                    <a:lnTo>
                      <a:pt x="510527" y="23431"/>
                    </a:lnTo>
                    <a:lnTo>
                      <a:pt x="485051" y="6286"/>
                    </a:lnTo>
                    <a:lnTo>
                      <a:pt x="453783" y="0"/>
                    </a:lnTo>
                    <a:lnTo>
                      <a:pt x="422541" y="6286"/>
                    </a:lnTo>
                    <a:lnTo>
                      <a:pt x="397090" y="23431"/>
                    </a:lnTo>
                    <a:lnTo>
                      <a:pt x="379958" y="48882"/>
                    </a:lnTo>
                    <a:lnTo>
                      <a:pt x="373684" y="80086"/>
                    </a:lnTo>
                    <a:lnTo>
                      <a:pt x="379958" y="111353"/>
                    </a:lnTo>
                    <a:lnTo>
                      <a:pt x="397090" y="136829"/>
                    </a:lnTo>
                    <a:lnTo>
                      <a:pt x="422541" y="153987"/>
                    </a:lnTo>
                    <a:lnTo>
                      <a:pt x="453783" y="160274"/>
                    </a:lnTo>
                    <a:lnTo>
                      <a:pt x="505574" y="162788"/>
                    </a:lnTo>
                    <a:lnTo>
                      <a:pt x="534111" y="174917"/>
                    </a:lnTo>
                    <a:lnTo>
                      <a:pt x="546201" y="203466"/>
                    </a:lnTo>
                    <a:lnTo>
                      <a:pt x="548716" y="255270"/>
                    </a:lnTo>
                    <a:lnTo>
                      <a:pt x="555002" y="286486"/>
                    </a:lnTo>
                    <a:lnTo>
                      <a:pt x="572160" y="311950"/>
                    </a:lnTo>
                    <a:lnTo>
                      <a:pt x="597623" y="329095"/>
                    </a:lnTo>
                    <a:lnTo>
                      <a:pt x="628865" y="335381"/>
                    </a:lnTo>
                    <a:lnTo>
                      <a:pt x="660146" y="329095"/>
                    </a:lnTo>
                    <a:lnTo>
                      <a:pt x="685634" y="311950"/>
                    </a:lnTo>
                    <a:lnTo>
                      <a:pt x="702792" y="286486"/>
                    </a:lnTo>
                    <a:lnTo>
                      <a:pt x="709079" y="255270"/>
                    </a:lnTo>
                    <a:close/>
                  </a:path>
                </a:pathLst>
              </a:custGeom>
              <a:solidFill>
                <a:srgbClr val="FFFFFF"/>
              </a:solidFill>
            </p:spPr>
            <p:txBody>
              <a:bodyPr wrap="square" lIns="0" tIns="0" rIns="0" bIns="0" rtlCol="0"/>
              <a:lstStyle/>
              <a:p>
                <a:endParaRPr dirty="0"/>
              </a:p>
            </p:txBody>
          </p:sp>
          <p:sp>
            <p:nvSpPr>
              <p:cNvPr id="53" name="object 8"/>
              <p:cNvSpPr/>
              <p:nvPr/>
            </p:nvSpPr>
            <p:spPr>
              <a:xfrm>
                <a:off x="1329615" y="817879"/>
                <a:ext cx="335915" cy="335915"/>
              </a:xfrm>
              <a:custGeom>
                <a:avLst/>
                <a:gdLst/>
                <a:ahLst/>
                <a:cxnLst/>
                <a:rect l="l" t="t" r="r" b="b"/>
                <a:pathLst>
                  <a:path w="335914" h="335915">
                    <a:moveTo>
                      <a:pt x="80187" y="0"/>
                    </a:moveTo>
                    <a:lnTo>
                      <a:pt x="48911" y="6281"/>
                    </a:lnTo>
                    <a:lnTo>
                      <a:pt x="23429" y="23433"/>
                    </a:lnTo>
                    <a:lnTo>
                      <a:pt x="6280" y="48911"/>
                    </a:lnTo>
                    <a:lnTo>
                      <a:pt x="0" y="80175"/>
                    </a:lnTo>
                    <a:lnTo>
                      <a:pt x="6280" y="111428"/>
                    </a:lnTo>
                    <a:lnTo>
                      <a:pt x="23429" y="136885"/>
                    </a:lnTo>
                    <a:lnTo>
                      <a:pt x="48911" y="154014"/>
                    </a:lnTo>
                    <a:lnTo>
                      <a:pt x="80187" y="160286"/>
                    </a:lnTo>
                    <a:lnTo>
                      <a:pt x="131925" y="162810"/>
                    </a:lnTo>
                    <a:lnTo>
                      <a:pt x="160443" y="174929"/>
                    </a:lnTo>
                    <a:lnTo>
                      <a:pt x="172558" y="203470"/>
                    </a:lnTo>
                    <a:lnTo>
                      <a:pt x="175082" y="255257"/>
                    </a:lnTo>
                    <a:lnTo>
                      <a:pt x="181365" y="286512"/>
                    </a:lnTo>
                    <a:lnTo>
                      <a:pt x="198520" y="311959"/>
                    </a:lnTo>
                    <a:lnTo>
                      <a:pt x="223999" y="329077"/>
                    </a:lnTo>
                    <a:lnTo>
                      <a:pt x="255257" y="335343"/>
                    </a:lnTo>
                    <a:lnTo>
                      <a:pt x="286516" y="329077"/>
                    </a:lnTo>
                    <a:lnTo>
                      <a:pt x="311972" y="311959"/>
                    </a:lnTo>
                    <a:lnTo>
                      <a:pt x="329098" y="286512"/>
                    </a:lnTo>
                    <a:lnTo>
                      <a:pt x="335368" y="255257"/>
                    </a:lnTo>
                    <a:lnTo>
                      <a:pt x="329098" y="224004"/>
                    </a:lnTo>
                    <a:lnTo>
                      <a:pt x="311972" y="198524"/>
                    </a:lnTo>
                    <a:lnTo>
                      <a:pt x="286516" y="181367"/>
                    </a:lnTo>
                    <a:lnTo>
                      <a:pt x="255257" y="175082"/>
                    </a:lnTo>
                    <a:lnTo>
                      <a:pt x="203468" y="172558"/>
                    </a:lnTo>
                    <a:lnTo>
                      <a:pt x="174923" y="160442"/>
                    </a:lnTo>
                    <a:lnTo>
                      <a:pt x="162799" y="131919"/>
                    </a:lnTo>
                    <a:lnTo>
                      <a:pt x="160274" y="80175"/>
                    </a:lnTo>
                    <a:lnTo>
                      <a:pt x="153991" y="48911"/>
                    </a:lnTo>
                    <a:lnTo>
                      <a:pt x="136847" y="23433"/>
                    </a:lnTo>
                    <a:lnTo>
                      <a:pt x="111394" y="6281"/>
                    </a:lnTo>
                    <a:lnTo>
                      <a:pt x="80187" y="0"/>
                    </a:lnTo>
                    <a:close/>
                  </a:path>
                </a:pathLst>
              </a:custGeom>
              <a:solidFill>
                <a:srgbClr val="F37522"/>
              </a:solidFill>
            </p:spPr>
            <p:txBody>
              <a:bodyPr wrap="square" lIns="0" tIns="0" rIns="0" bIns="0" rtlCol="0"/>
              <a:lstStyle/>
              <a:p>
                <a:endParaRPr dirty="0"/>
              </a:p>
            </p:txBody>
          </p:sp>
          <p:pic>
            <p:nvPicPr>
              <p:cNvPr id="54" name="object 9"/>
              <p:cNvPicPr/>
              <p:nvPr/>
            </p:nvPicPr>
            <p:blipFill>
              <a:blip r:embed="rId4" cstate="print"/>
              <a:stretch>
                <a:fillRect/>
              </a:stretch>
            </p:blipFill>
            <p:spPr>
              <a:xfrm>
                <a:off x="1298172" y="1373398"/>
                <a:ext cx="160286" cy="160299"/>
              </a:xfrm>
              <a:prstGeom prst="rect">
                <a:avLst/>
              </a:prstGeom>
            </p:spPr>
          </p:pic>
          <p:pic>
            <p:nvPicPr>
              <p:cNvPr id="55" name="object 10"/>
              <p:cNvPicPr/>
              <p:nvPr/>
            </p:nvPicPr>
            <p:blipFill>
              <a:blip r:embed="rId5" cstate="print"/>
              <a:stretch>
                <a:fillRect/>
              </a:stretch>
            </p:blipFill>
            <p:spPr>
              <a:xfrm>
                <a:off x="948001" y="837697"/>
                <a:ext cx="312141" cy="323815"/>
              </a:xfrm>
              <a:prstGeom prst="rect">
                <a:avLst/>
              </a:prstGeom>
            </p:spPr>
          </p:pic>
        </p:grpSp>
        <p:sp>
          <p:nvSpPr>
            <p:cNvPr id="42" name="object 11"/>
            <p:cNvSpPr/>
            <p:nvPr/>
          </p:nvSpPr>
          <p:spPr>
            <a:xfrm>
              <a:off x="1870525" y="1039411"/>
              <a:ext cx="313055" cy="403860"/>
            </a:xfrm>
            <a:custGeom>
              <a:avLst/>
              <a:gdLst/>
              <a:ahLst/>
              <a:cxnLst/>
              <a:rect l="l" t="t" r="r" b="b"/>
              <a:pathLst>
                <a:path w="313055" h="403859">
                  <a:moveTo>
                    <a:pt x="164439" y="0"/>
                  </a:moveTo>
                  <a:lnTo>
                    <a:pt x="110075" y="6254"/>
                  </a:lnTo>
                  <a:lnTo>
                    <a:pt x="67812" y="24116"/>
                  </a:lnTo>
                  <a:lnTo>
                    <a:pt x="36661" y="52238"/>
                  </a:lnTo>
                  <a:lnTo>
                    <a:pt x="15635" y="89268"/>
                  </a:lnTo>
                  <a:lnTo>
                    <a:pt x="3744" y="133858"/>
                  </a:lnTo>
                  <a:lnTo>
                    <a:pt x="0" y="184657"/>
                  </a:lnTo>
                  <a:lnTo>
                    <a:pt x="5068" y="245732"/>
                  </a:lnTo>
                  <a:lnTo>
                    <a:pt x="19516" y="296011"/>
                  </a:lnTo>
                  <a:lnTo>
                    <a:pt x="42210" y="336005"/>
                  </a:lnTo>
                  <a:lnTo>
                    <a:pt x="72017" y="366223"/>
                  </a:lnTo>
                  <a:lnTo>
                    <a:pt x="107802" y="387176"/>
                  </a:lnTo>
                  <a:lnTo>
                    <a:pt x="148432" y="399374"/>
                  </a:lnTo>
                  <a:lnTo>
                    <a:pt x="192773" y="403326"/>
                  </a:lnTo>
                  <a:lnTo>
                    <a:pt x="226078" y="401851"/>
                  </a:lnTo>
                  <a:lnTo>
                    <a:pt x="254525" y="397570"/>
                  </a:lnTo>
                  <a:lnTo>
                    <a:pt x="280236" y="390703"/>
                  </a:lnTo>
                  <a:lnTo>
                    <a:pt x="305333" y="381469"/>
                  </a:lnTo>
                  <a:lnTo>
                    <a:pt x="305333" y="360425"/>
                  </a:lnTo>
                  <a:lnTo>
                    <a:pt x="231660" y="360425"/>
                  </a:lnTo>
                  <a:lnTo>
                    <a:pt x="180353" y="350714"/>
                  </a:lnTo>
                  <a:lnTo>
                    <a:pt x="141348" y="324850"/>
                  </a:lnTo>
                  <a:lnTo>
                    <a:pt x="113318" y="287737"/>
                  </a:lnTo>
                  <a:lnTo>
                    <a:pt x="94939" y="244278"/>
                  </a:lnTo>
                  <a:lnTo>
                    <a:pt x="84883" y="199377"/>
                  </a:lnTo>
                  <a:lnTo>
                    <a:pt x="81826" y="157937"/>
                  </a:lnTo>
                  <a:lnTo>
                    <a:pt x="312623" y="157937"/>
                  </a:lnTo>
                  <a:lnTo>
                    <a:pt x="310326" y="120688"/>
                  </a:lnTo>
                  <a:lnTo>
                    <a:pt x="84264" y="120688"/>
                  </a:lnTo>
                  <a:lnTo>
                    <a:pt x="88077" y="97923"/>
                  </a:lnTo>
                  <a:lnTo>
                    <a:pt x="99642" y="69153"/>
                  </a:lnTo>
                  <a:lnTo>
                    <a:pt x="122749" y="44480"/>
                  </a:lnTo>
                  <a:lnTo>
                    <a:pt x="161188" y="34010"/>
                  </a:lnTo>
                  <a:lnTo>
                    <a:pt x="268039" y="34010"/>
                  </a:lnTo>
                  <a:lnTo>
                    <a:pt x="258286" y="24391"/>
                  </a:lnTo>
                  <a:lnTo>
                    <a:pt x="218719" y="6525"/>
                  </a:lnTo>
                  <a:lnTo>
                    <a:pt x="164439" y="0"/>
                  </a:lnTo>
                  <a:close/>
                </a:path>
                <a:path w="313055" h="403859">
                  <a:moveTo>
                    <a:pt x="305333" y="344233"/>
                  </a:moveTo>
                  <a:lnTo>
                    <a:pt x="287106" y="351537"/>
                  </a:lnTo>
                  <a:lnTo>
                    <a:pt x="268801" y="356573"/>
                  </a:lnTo>
                  <a:lnTo>
                    <a:pt x="250344" y="359487"/>
                  </a:lnTo>
                  <a:lnTo>
                    <a:pt x="231660" y="360425"/>
                  </a:lnTo>
                  <a:lnTo>
                    <a:pt x="305333" y="360425"/>
                  </a:lnTo>
                  <a:lnTo>
                    <a:pt x="305333" y="344233"/>
                  </a:lnTo>
                  <a:close/>
                </a:path>
                <a:path w="313055" h="403859">
                  <a:moveTo>
                    <a:pt x="268039" y="34010"/>
                  </a:moveTo>
                  <a:lnTo>
                    <a:pt x="161188" y="34010"/>
                  </a:lnTo>
                  <a:lnTo>
                    <a:pt x="197958" y="43340"/>
                  </a:lnTo>
                  <a:lnTo>
                    <a:pt x="219614" y="66114"/>
                  </a:lnTo>
                  <a:lnTo>
                    <a:pt x="229879" y="94505"/>
                  </a:lnTo>
                  <a:lnTo>
                    <a:pt x="232473" y="120688"/>
                  </a:lnTo>
                  <a:lnTo>
                    <a:pt x="310326" y="120688"/>
                  </a:lnTo>
                  <a:lnTo>
                    <a:pt x="310307" y="120370"/>
                  </a:lnTo>
                  <a:lnTo>
                    <a:pt x="301919" y="83880"/>
                  </a:lnTo>
                  <a:lnTo>
                    <a:pt x="285299" y="51031"/>
                  </a:lnTo>
                  <a:lnTo>
                    <a:pt x="268039" y="34010"/>
                  </a:lnTo>
                  <a:close/>
                </a:path>
              </a:pathLst>
            </a:custGeom>
            <a:solidFill>
              <a:srgbClr val="FFFFFF"/>
            </a:solidFill>
          </p:spPr>
          <p:txBody>
            <a:bodyPr wrap="square" lIns="0" tIns="0" rIns="0" bIns="0" rtlCol="0"/>
            <a:lstStyle/>
            <a:p>
              <a:endParaRPr dirty="0"/>
            </a:p>
          </p:txBody>
        </p:sp>
        <p:sp>
          <p:nvSpPr>
            <p:cNvPr id="43" name="object 12"/>
            <p:cNvSpPr/>
            <p:nvPr/>
          </p:nvSpPr>
          <p:spPr>
            <a:xfrm>
              <a:off x="2290058" y="1048338"/>
              <a:ext cx="316230" cy="394970"/>
            </a:xfrm>
            <a:custGeom>
              <a:avLst/>
              <a:gdLst/>
              <a:ahLst/>
              <a:cxnLst/>
              <a:rect l="l" t="t" r="r" b="b"/>
              <a:pathLst>
                <a:path w="316230" h="394969">
                  <a:moveTo>
                    <a:pt x="315874" y="0"/>
                  </a:moveTo>
                  <a:lnTo>
                    <a:pt x="234111" y="0"/>
                  </a:lnTo>
                  <a:lnTo>
                    <a:pt x="234111" y="159537"/>
                  </a:lnTo>
                  <a:lnTo>
                    <a:pt x="231103" y="196004"/>
                  </a:lnTo>
                  <a:lnTo>
                    <a:pt x="220938" y="241486"/>
                  </a:lnTo>
                  <a:lnTo>
                    <a:pt x="201906" y="286148"/>
                  </a:lnTo>
                  <a:lnTo>
                    <a:pt x="172298" y="320158"/>
                  </a:lnTo>
                  <a:lnTo>
                    <a:pt x="130403" y="333679"/>
                  </a:lnTo>
                  <a:lnTo>
                    <a:pt x="105400" y="326086"/>
                  </a:lnTo>
                  <a:lnTo>
                    <a:pt x="90636" y="305738"/>
                  </a:lnTo>
                  <a:lnTo>
                    <a:pt x="83612" y="276281"/>
                  </a:lnTo>
                  <a:lnTo>
                    <a:pt x="81826" y="241363"/>
                  </a:lnTo>
                  <a:lnTo>
                    <a:pt x="81826" y="0"/>
                  </a:lnTo>
                  <a:lnTo>
                    <a:pt x="0" y="0"/>
                  </a:lnTo>
                  <a:lnTo>
                    <a:pt x="0" y="281851"/>
                  </a:lnTo>
                  <a:lnTo>
                    <a:pt x="5624" y="323005"/>
                  </a:lnTo>
                  <a:lnTo>
                    <a:pt x="23101" y="359075"/>
                  </a:lnTo>
                  <a:lnTo>
                    <a:pt x="53331" y="384669"/>
                  </a:lnTo>
                  <a:lnTo>
                    <a:pt x="97218" y="394398"/>
                  </a:lnTo>
                  <a:lnTo>
                    <a:pt x="152286" y="382697"/>
                  </a:lnTo>
                  <a:lnTo>
                    <a:pt x="191479" y="354828"/>
                  </a:lnTo>
                  <a:lnTo>
                    <a:pt x="217149" y="321639"/>
                  </a:lnTo>
                  <a:lnTo>
                    <a:pt x="231647" y="293979"/>
                  </a:lnTo>
                  <a:lnTo>
                    <a:pt x="233286" y="293979"/>
                  </a:lnTo>
                  <a:lnTo>
                    <a:pt x="233286" y="385521"/>
                  </a:lnTo>
                  <a:lnTo>
                    <a:pt x="315874" y="385521"/>
                  </a:lnTo>
                  <a:lnTo>
                    <a:pt x="315874" y="0"/>
                  </a:lnTo>
                  <a:close/>
                </a:path>
              </a:pathLst>
            </a:custGeom>
            <a:solidFill>
              <a:srgbClr val="FFFFFF"/>
            </a:solidFill>
          </p:spPr>
          <p:txBody>
            <a:bodyPr wrap="square" lIns="0" tIns="0" rIns="0" bIns="0" rtlCol="0"/>
            <a:lstStyle/>
            <a:p>
              <a:endParaRPr dirty="0"/>
            </a:p>
          </p:txBody>
        </p:sp>
        <p:sp>
          <p:nvSpPr>
            <p:cNvPr id="44" name="object 13"/>
            <p:cNvSpPr/>
            <p:nvPr/>
          </p:nvSpPr>
          <p:spPr>
            <a:xfrm>
              <a:off x="2742001" y="1039400"/>
              <a:ext cx="208279" cy="394970"/>
            </a:xfrm>
            <a:custGeom>
              <a:avLst/>
              <a:gdLst/>
              <a:ahLst/>
              <a:cxnLst/>
              <a:rect l="l" t="t" r="r" b="b"/>
              <a:pathLst>
                <a:path w="208280" h="394969">
                  <a:moveTo>
                    <a:pt x="208127" y="0"/>
                  </a:moveTo>
                  <a:lnTo>
                    <a:pt x="162572" y="11820"/>
                  </a:lnTo>
                  <a:lnTo>
                    <a:pt x="129081" y="36163"/>
                  </a:lnTo>
                  <a:lnTo>
                    <a:pt x="103941" y="69155"/>
                  </a:lnTo>
                  <a:lnTo>
                    <a:pt x="83439" y="106921"/>
                  </a:lnTo>
                  <a:lnTo>
                    <a:pt x="81788" y="106921"/>
                  </a:lnTo>
                  <a:lnTo>
                    <a:pt x="81788" y="8940"/>
                  </a:lnTo>
                  <a:lnTo>
                    <a:pt x="0" y="8940"/>
                  </a:lnTo>
                  <a:lnTo>
                    <a:pt x="0" y="394474"/>
                  </a:lnTo>
                  <a:lnTo>
                    <a:pt x="81788" y="394474"/>
                  </a:lnTo>
                  <a:lnTo>
                    <a:pt x="81788" y="217893"/>
                  </a:lnTo>
                  <a:lnTo>
                    <a:pt x="87389" y="164497"/>
                  </a:lnTo>
                  <a:lnTo>
                    <a:pt x="103644" y="127041"/>
                  </a:lnTo>
                  <a:lnTo>
                    <a:pt x="129733" y="102999"/>
                  </a:lnTo>
                  <a:lnTo>
                    <a:pt x="164835" y="89845"/>
                  </a:lnTo>
                  <a:lnTo>
                    <a:pt x="208127" y="85051"/>
                  </a:lnTo>
                  <a:lnTo>
                    <a:pt x="208127" y="0"/>
                  </a:lnTo>
                  <a:close/>
                </a:path>
              </a:pathLst>
            </a:custGeom>
            <a:solidFill>
              <a:srgbClr val="FFFFFF"/>
            </a:solidFill>
          </p:spPr>
          <p:txBody>
            <a:bodyPr wrap="square" lIns="0" tIns="0" rIns="0" bIns="0" rtlCol="0"/>
            <a:lstStyle/>
            <a:p>
              <a:endParaRPr dirty="0"/>
            </a:p>
          </p:txBody>
        </p:sp>
        <p:sp>
          <p:nvSpPr>
            <p:cNvPr id="45" name="object 14"/>
            <p:cNvSpPr/>
            <p:nvPr/>
          </p:nvSpPr>
          <p:spPr>
            <a:xfrm>
              <a:off x="3000524" y="1039406"/>
              <a:ext cx="340995" cy="403860"/>
            </a:xfrm>
            <a:custGeom>
              <a:avLst/>
              <a:gdLst/>
              <a:ahLst/>
              <a:cxnLst/>
              <a:rect l="l" t="t" r="r" b="b"/>
              <a:pathLst>
                <a:path w="340995" h="403859">
                  <a:moveTo>
                    <a:pt x="170065" y="0"/>
                  </a:moveTo>
                  <a:lnTo>
                    <a:pt x="124943" y="4328"/>
                  </a:lnTo>
                  <a:lnTo>
                    <a:pt x="86764" y="17171"/>
                  </a:lnTo>
                  <a:lnTo>
                    <a:pt x="31233" y="67554"/>
                  </a:lnTo>
                  <a:lnTo>
                    <a:pt x="13881" y="104670"/>
                  </a:lnTo>
                  <a:lnTo>
                    <a:pt x="3470" y="149452"/>
                  </a:lnTo>
                  <a:lnTo>
                    <a:pt x="0" y="201688"/>
                  </a:lnTo>
                  <a:lnTo>
                    <a:pt x="3470" y="253918"/>
                  </a:lnTo>
                  <a:lnTo>
                    <a:pt x="13881" y="298693"/>
                  </a:lnTo>
                  <a:lnTo>
                    <a:pt x="31233" y="335802"/>
                  </a:lnTo>
                  <a:lnTo>
                    <a:pt x="86764" y="386173"/>
                  </a:lnTo>
                  <a:lnTo>
                    <a:pt x="124943" y="399012"/>
                  </a:lnTo>
                  <a:lnTo>
                    <a:pt x="170065" y="403339"/>
                  </a:lnTo>
                  <a:lnTo>
                    <a:pt x="215232" y="399012"/>
                  </a:lnTo>
                  <a:lnTo>
                    <a:pt x="253525" y="386173"/>
                  </a:lnTo>
                  <a:lnTo>
                    <a:pt x="278519" y="369341"/>
                  </a:lnTo>
                  <a:lnTo>
                    <a:pt x="170065" y="369341"/>
                  </a:lnTo>
                  <a:lnTo>
                    <a:pt x="133964" y="358668"/>
                  </a:lnTo>
                  <a:lnTo>
                    <a:pt x="110413" y="330616"/>
                  </a:lnTo>
                  <a:lnTo>
                    <a:pt x="96812" y="291135"/>
                  </a:lnTo>
                  <a:lnTo>
                    <a:pt x="90558" y="246176"/>
                  </a:lnTo>
                  <a:lnTo>
                    <a:pt x="89052" y="201688"/>
                  </a:lnTo>
                  <a:lnTo>
                    <a:pt x="90558" y="157190"/>
                  </a:lnTo>
                  <a:lnTo>
                    <a:pt x="96812" y="112226"/>
                  </a:lnTo>
                  <a:lnTo>
                    <a:pt x="110413" y="72745"/>
                  </a:lnTo>
                  <a:lnTo>
                    <a:pt x="133964" y="44695"/>
                  </a:lnTo>
                  <a:lnTo>
                    <a:pt x="170065" y="34023"/>
                  </a:lnTo>
                  <a:lnTo>
                    <a:pt x="278542" y="34023"/>
                  </a:lnTo>
                  <a:lnTo>
                    <a:pt x="253525" y="17171"/>
                  </a:lnTo>
                  <a:lnTo>
                    <a:pt x="215232" y="4328"/>
                  </a:lnTo>
                  <a:lnTo>
                    <a:pt x="170065" y="0"/>
                  </a:lnTo>
                  <a:close/>
                </a:path>
                <a:path w="340995" h="403859">
                  <a:moveTo>
                    <a:pt x="278542" y="34023"/>
                  </a:moveTo>
                  <a:lnTo>
                    <a:pt x="170065" y="34023"/>
                  </a:lnTo>
                  <a:lnTo>
                    <a:pt x="206567" y="44695"/>
                  </a:lnTo>
                  <a:lnTo>
                    <a:pt x="230355" y="72745"/>
                  </a:lnTo>
                  <a:lnTo>
                    <a:pt x="244075" y="112226"/>
                  </a:lnTo>
                  <a:lnTo>
                    <a:pt x="250368" y="157190"/>
                  </a:lnTo>
                  <a:lnTo>
                    <a:pt x="251879" y="201688"/>
                  </a:lnTo>
                  <a:lnTo>
                    <a:pt x="250368" y="246176"/>
                  </a:lnTo>
                  <a:lnTo>
                    <a:pt x="244075" y="291135"/>
                  </a:lnTo>
                  <a:lnTo>
                    <a:pt x="230355" y="330616"/>
                  </a:lnTo>
                  <a:lnTo>
                    <a:pt x="206567" y="358668"/>
                  </a:lnTo>
                  <a:lnTo>
                    <a:pt x="170065" y="369341"/>
                  </a:lnTo>
                  <a:lnTo>
                    <a:pt x="278519" y="369341"/>
                  </a:lnTo>
                  <a:lnTo>
                    <a:pt x="309382" y="335802"/>
                  </a:lnTo>
                  <a:lnTo>
                    <a:pt x="326891" y="298693"/>
                  </a:lnTo>
                  <a:lnTo>
                    <a:pt x="337416" y="253918"/>
                  </a:lnTo>
                  <a:lnTo>
                    <a:pt x="340931" y="201688"/>
                  </a:lnTo>
                  <a:lnTo>
                    <a:pt x="337416" y="149452"/>
                  </a:lnTo>
                  <a:lnTo>
                    <a:pt x="326891" y="104670"/>
                  </a:lnTo>
                  <a:lnTo>
                    <a:pt x="309382" y="67554"/>
                  </a:lnTo>
                  <a:lnTo>
                    <a:pt x="284918" y="38317"/>
                  </a:lnTo>
                  <a:lnTo>
                    <a:pt x="278542" y="34023"/>
                  </a:lnTo>
                  <a:close/>
                </a:path>
              </a:pathLst>
            </a:custGeom>
            <a:solidFill>
              <a:srgbClr val="FFFFFF"/>
            </a:solidFill>
          </p:spPr>
          <p:txBody>
            <a:bodyPr wrap="square" lIns="0" tIns="0" rIns="0" bIns="0" rtlCol="0"/>
            <a:lstStyle/>
            <a:p>
              <a:endParaRPr dirty="0"/>
            </a:p>
          </p:txBody>
        </p:sp>
        <p:sp>
          <p:nvSpPr>
            <p:cNvPr id="46" name="object 15"/>
            <p:cNvSpPr/>
            <p:nvPr/>
          </p:nvSpPr>
          <p:spPr>
            <a:xfrm>
              <a:off x="3403008" y="866126"/>
              <a:ext cx="295910" cy="568325"/>
            </a:xfrm>
            <a:custGeom>
              <a:avLst/>
              <a:gdLst/>
              <a:ahLst/>
              <a:cxnLst/>
              <a:rect l="l" t="t" r="r" b="b"/>
              <a:pathLst>
                <a:path w="295910" h="568325">
                  <a:moveTo>
                    <a:pt x="213817" y="0"/>
                  </a:moveTo>
                  <a:lnTo>
                    <a:pt x="148811" y="8318"/>
                  </a:lnTo>
                  <a:lnTo>
                    <a:pt x="106233" y="30785"/>
                  </a:lnTo>
                  <a:lnTo>
                    <a:pt x="81496" y="63672"/>
                  </a:lnTo>
                  <a:lnTo>
                    <a:pt x="70016" y="103248"/>
                  </a:lnTo>
                  <a:lnTo>
                    <a:pt x="67208" y="145783"/>
                  </a:lnTo>
                  <a:lnTo>
                    <a:pt x="67208" y="182219"/>
                  </a:lnTo>
                  <a:lnTo>
                    <a:pt x="0" y="182219"/>
                  </a:lnTo>
                  <a:lnTo>
                    <a:pt x="0" y="224307"/>
                  </a:lnTo>
                  <a:lnTo>
                    <a:pt x="67208" y="224307"/>
                  </a:lnTo>
                  <a:lnTo>
                    <a:pt x="67208" y="567740"/>
                  </a:lnTo>
                  <a:lnTo>
                    <a:pt x="149034" y="567740"/>
                  </a:lnTo>
                  <a:lnTo>
                    <a:pt x="149034" y="224307"/>
                  </a:lnTo>
                  <a:lnTo>
                    <a:pt x="258343" y="224307"/>
                  </a:lnTo>
                  <a:lnTo>
                    <a:pt x="258343" y="182219"/>
                  </a:lnTo>
                  <a:lnTo>
                    <a:pt x="149034" y="182219"/>
                  </a:lnTo>
                  <a:lnTo>
                    <a:pt x="149034" y="136029"/>
                  </a:lnTo>
                  <a:lnTo>
                    <a:pt x="151336" y="104691"/>
                  </a:lnTo>
                  <a:lnTo>
                    <a:pt x="161382" y="76015"/>
                  </a:lnTo>
                  <a:lnTo>
                    <a:pt x="183881" y="55083"/>
                  </a:lnTo>
                  <a:lnTo>
                    <a:pt x="223545" y="46977"/>
                  </a:lnTo>
                  <a:lnTo>
                    <a:pt x="246422" y="48732"/>
                  </a:lnTo>
                  <a:lnTo>
                    <a:pt x="265650" y="53141"/>
                  </a:lnTo>
                  <a:lnTo>
                    <a:pt x="281847" y="58919"/>
                  </a:lnTo>
                  <a:lnTo>
                    <a:pt x="295630" y="64782"/>
                  </a:lnTo>
                  <a:lnTo>
                    <a:pt x="295630" y="8915"/>
                  </a:lnTo>
                  <a:lnTo>
                    <a:pt x="279302" y="5802"/>
                  </a:lnTo>
                  <a:lnTo>
                    <a:pt x="259872" y="2928"/>
                  </a:lnTo>
                  <a:lnTo>
                    <a:pt x="237868" y="819"/>
                  </a:lnTo>
                  <a:lnTo>
                    <a:pt x="213817" y="0"/>
                  </a:lnTo>
                  <a:close/>
                </a:path>
              </a:pathLst>
            </a:custGeom>
            <a:solidFill>
              <a:srgbClr val="FFFFFF"/>
            </a:solidFill>
          </p:spPr>
          <p:txBody>
            <a:bodyPr wrap="square" lIns="0" tIns="0" rIns="0" bIns="0" rtlCol="0"/>
            <a:lstStyle/>
            <a:p>
              <a:endParaRPr dirty="0"/>
            </a:p>
          </p:txBody>
        </p:sp>
        <p:sp>
          <p:nvSpPr>
            <p:cNvPr id="47" name="object 16"/>
            <p:cNvSpPr/>
            <p:nvPr/>
          </p:nvSpPr>
          <p:spPr>
            <a:xfrm>
              <a:off x="3757764" y="1048334"/>
              <a:ext cx="81915" cy="386080"/>
            </a:xfrm>
            <a:custGeom>
              <a:avLst/>
              <a:gdLst/>
              <a:ahLst/>
              <a:cxnLst/>
              <a:rect l="l" t="t" r="r" b="b"/>
              <a:pathLst>
                <a:path w="81914" h="386080">
                  <a:moveTo>
                    <a:pt x="81787" y="0"/>
                  </a:moveTo>
                  <a:lnTo>
                    <a:pt x="0" y="0"/>
                  </a:lnTo>
                  <a:lnTo>
                    <a:pt x="0" y="385533"/>
                  </a:lnTo>
                  <a:lnTo>
                    <a:pt x="81787" y="385533"/>
                  </a:lnTo>
                  <a:lnTo>
                    <a:pt x="81787" y="0"/>
                  </a:lnTo>
                  <a:close/>
                </a:path>
              </a:pathLst>
            </a:custGeom>
            <a:solidFill>
              <a:srgbClr val="FFFFFF"/>
            </a:solidFill>
          </p:spPr>
          <p:txBody>
            <a:bodyPr wrap="square" lIns="0" tIns="0" rIns="0" bIns="0" rtlCol="0"/>
            <a:lstStyle/>
            <a:p>
              <a:endParaRPr dirty="0"/>
            </a:p>
          </p:txBody>
        </p:sp>
        <p:sp>
          <p:nvSpPr>
            <p:cNvPr id="48" name="object 17"/>
            <p:cNvSpPr/>
            <p:nvPr/>
          </p:nvSpPr>
          <p:spPr>
            <a:xfrm>
              <a:off x="3754501" y="875030"/>
              <a:ext cx="88900" cy="81280"/>
            </a:xfrm>
            <a:custGeom>
              <a:avLst/>
              <a:gdLst/>
              <a:ahLst/>
              <a:cxnLst/>
              <a:rect l="l" t="t" r="r" b="b"/>
              <a:pathLst>
                <a:path w="88900" h="81280">
                  <a:moveTo>
                    <a:pt x="88290" y="0"/>
                  </a:moveTo>
                  <a:lnTo>
                    <a:pt x="0" y="0"/>
                  </a:lnTo>
                  <a:lnTo>
                    <a:pt x="0" y="80962"/>
                  </a:lnTo>
                  <a:lnTo>
                    <a:pt x="88290" y="80962"/>
                  </a:lnTo>
                  <a:lnTo>
                    <a:pt x="88290" y="0"/>
                  </a:lnTo>
                  <a:close/>
                </a:path>
              </a:pathLst>
            </a:custGeom>
            <a:solidFill>
              <a:srgbClr val="FFFFFF"/>
            </a:solidFill>
          </p:spPr>
          <p:txBody>
            <a:bodyPr wrap="square" lIns="0" tIns="0" rIns="0" bIns="0" rtlCol="0"/>
            <a:lstStyle/>
            <a:p>
              <a:endParaRPr dirty="0"/>
            </a:p>
          </p:txBody>
        </p:sp>
        <p:sp>
          <p:nvSpPr>
            <p:cNvPr id="49" name="object 18"/>
            <p:cNvSpPr/>
            <p:nvPr/>
          </p:nvSpPr>
          <p:spPr>
            <a:xfrm>
              <a:off x="3972370" y="1039400"/>
              <a:ext cx="316230" cy="394970"/>
            </a:xfrm>
            <a:custGeom>
              <a:avLst/>
              <a:gdLst/>
              <a:ahLst/>
              <a:cxnLst/>
              <a:rect l="l" t="t" r="r" b="b"/>
              <a:pathLst>
                <a:path w="316229" h="394969">
                  <a:moveTo>
                    <a:pt x="218655" y="0"/>
                  </a:moveTo>
                  <a:lnTo>
                    <a:pt x="163478" y="11711"/>
                  </a:lnTo>
                  <a:lnTo>
                    <a:pt x="124007" y="39603"/>
                  </a:lnTo>
                  <a:lnTo>
                    <a:pt x="98049" y="72807"/>
                  </a:lnTo>
                  <a:lnTo>
                    <a:pt x="83413" y="100456"/>
                  </a:lnTo>
                  <a:lnTo>
                    <a:pt x="81762" y="100456"/>
                  </a:lnTo>
                  <a:lnTo>
                    <a:pt x="81762" y="8940"/>
                  </a:lnTo>
                  <a:lnTo>
                    <a:pt x="0" y="8940"/>
                  </a:lnTo>
                  <a:lnTo>
                    <a:pt x="0" y="394474"/>
                  </a:lnTo>
                  <a:lnTo>
                    <a:pt x="81762" y="394474"/>
                  </a:lnTo>
                  <a:lnTo>
                    <a:pt x="81762" y="234873"/>
                  </a:lnTo>
                  <a:lnTo>
                    <a:pt x="84770" y="198419"/>
                  </a:lnTo>
                  <a:lnTo>
                    <a:pt x="94934" y="152944"/>
                  </a:lnTo>
                  <a:lnTo>
                    <a:pt x="113962" y="108286"/>
                  </a:lnTo>
                  <a:lnTo>
                    <a:pt x="143563" y="74278"/>
                  </a:lnTo>
                  <a:lnTo>
                    <a:pt x="185445" y="60756"/>
                  </a:lnTo>
                  <a:lnTo>
                    <a:pt x="210455" y="68350"/>
                  </a:lnTo>
                  <a:lnTo>
                    <a:pt x="225223" y="88703"/>
                  </a:lnTo>
                  <a:lnTo>
                    <a:pt x="232249" y="118171"/>
                  </a:lnTo>
                  <a:lnTo>
                    <a:pt x="234035" y="153111"/>
                  </a:lnTo>
                  <a:lnTo>
                    <a:pt x="234035" y="394474"/>
                  </a:lnTo>
                  <a:lnTo>
                    <a:pt x="315849" y="394474"/>
                  </a:lnTo>
                  <a:lnTo>
                    <a:pt x="315849" y="112598"/>
                  </a:lnTo>
                  <a:lnTo>
                    <a:pt x="310233" y="71430"/>
                  </a:lnTo>
                  <a:lnTo>
                    <a:pt x="292774" y="35344"/>
                  </a:lnTo>
                  <a:lnTo>
                    <a:pt x="262554" y="9735"/>
                  </a:lnTo>
                  <a:lnTo>
                    <a:pt x="218655" y="0"/>
                  </a:lnTo>
                  <a:close/>
                </a:path>
              </a:pathLst>
            </a:custGeom>
            <a:solidFill>
              <a:srgbClr val="FFFFFF"/>
            </a:solidFill>
          </p:spPr>
          <p:txBody>
            <a:bodyPr wrap="square" lIns="0" tIns="0" rIns="0" bIns="0" rtlCol="0"/>
            <a:lstStyle/>
            <a:p>
              <a:endParaRPr dirty="0"/>
            </a:p>
          </p:txBody>
        </p:sp>
        <p:sp>
          <p:nvSpPr>
            <p:cNvPr id="50" name="object 19"/>
            <p:cNvSpPr/>
            <p:nvPr/>
          </p:nvSpPr>
          <p:spPr>
            <a:xfrm>
              <a:off x="4382982" y="1039406"/>
              <a:ext cx="250825" cy="403860"/>
            </a:xfrm>
            <a:custGeom>
              <a:avLst/>
              <a:gdLst/>
              <a:ahLst/>
              <a:cxnLst/>
              <a:rect l="l" t="t" r="r" b="b"/>
              <a:pathLst>
                <a:path w="250825" h="403859">
                  <a:moveTo>
                    <a:pt x="135242" y="0"/>
                  </a:moveTo>
                  <a:lnTo>
                    <a:pt x="73455" y="9142"/>
                  </a:lnTo>
                  <a:lnTo>
                    <a:pt x="31483" y="33626"/>
                  </a:lnTo>
                  <a:lnTo>
                    <a:pt x="7579" y="69040"/>
                  </a:lnTo>
                  <a:lnTo>
                    <a:pt x="0" y="110972"/>
                  </a:lnTo>
                  <a:lnTo>
                    <a:pt x="9644" y="152711"/>
                  </a:lnTo>
                  <a:lnTo>
                    <a:pt x="34518" y="185284"/>
                  </a:lnTo>
                  <a:lnTo>
                    <a:pt x="68530" y="211327"/>
                  </a:lnTo>
                  <a:lnTo>
                    <a:pt x="105586" y="233474"/>
                  </a:lnTo>
                  <a:lnTo>
                    <a:pt x="139598" y="254363"/>
                  </a:lnTo>
                  <a:lnTo>
                    <a:pt x="164472" y="276629"/>
                  </a:lnTo>
                  <a:lnTo>
                    <a:pt x="174116" y="302907"/>
                  </a:lnTo>
                  <a:lnTo>
                    <a:pt x="170347" y="320758"/>
                  </a:lnTo>
                  <a:lnTo>
                    <a:pt x="158530" y="336330"/>
                  </a:lnTo>
                  <a:lnTo>
                    <a:pt x="137908" y="347345"/>
                  </a:lnTo>
                  <a:lnTo>
                    <a:pt x="107721" y="351523"/>
                  </a:lnTo>
                  <a:lnTo>
                    <a:pt x="75177" y="347471"/>
                  </a:lnTo>
                  <a:lnTo>
                    <a:pt x="46050" y="337343"/>
                  </a:lnTo>
                  <a:lnTo>
                    <a:pt x="21028" y="324177"/>
                  </a:lnTo>
                  <a:lnTo>
                    <a:pt x="800" y="311010"/>
                  </a:lnTo>
                  <a:lnTo>
                    <a:pt x="800" y="386308"/>
                  </a:lnTo>
                  <a:lnTo>
                    <a:pt x="18107" y="391712"/>
                  </a:lnTo>
                  <a:lnTo>
                    <a:pt x="40968" y="397262"/>
                  </a:lnTo>
                  <a:lnTo>
                    <a:pt x="69456" y="401592"/>
                  </a:lnTo>
                  <a:lnTo>
                    <a:pt x="103644" y="403339"/>
                  </a:lnTo>
                  <a:lnTo>
                    <a:pt x="150315" y="399142"/>
                  </a:lnTo>
                  <a:lnTo>
                    <a:pt x="190596" y="386083"/>
                  </a:lnTo>
                  <a:lnTo>
                    <a:pt x="222200" y="363458"/>
                  </a:lnTo>
                  <a:lnTo>
                    <a:pt x="242839" y="330566"/>
                  </a:lnTo>
                  <a:lnTo>
                    <a:pt x="250228" y="286702"/>
                  </a:lnTo>
                  <a:lnTo>
                    <a:pt x="240451" y="240569"/>
                  </a:lnTo>
                  <a:lnTo>
                    <a:pt x="215238" y="205568"/>
                  </a:lnTo>
                  <a:lnTo>
                    <a:pt x="180763" y="178553"/>
                  </a:lnTo>
                  <a:lnTo>
                    <a:pt x="108725" y="135908"/>
                  </a:lnTo>
                  <a:lnTo>
                    <a:pt x="83512" y="113988"/>
                  </a:lnTo>
                  <a:lnTo>
                    <a:pt x="73736" y="87477"/>
                  </a:lnTo>
                  <a:lnTo>
                    <a:pt x="78687" y="68855"/>
                  </a:lnTo>
                  <a:lnTo>
                    <a:pt x="91520" y="56303"/>
                  </a:lnTo>
                  <a:lnTo>
                    <a:pt x="109210" y="49217"/>
                  </a:lnTo>
                  <a:lnTo>
                    <a:pt x="128727" y="46989"/>
                  </a:lnTo>
                  <a:lnTo>
                    <a:pt x="156471" y="50317"/>
                  </a:lnTo>
                  <a:lnTo>
                    <a:pt x="181609" y="59034"/>
                  </a:lnTo>
                  <a:lnTo>
                    <a:pt x="204615" y="71244"/>
                  </a:lnTo>
                  <a:lnTo>
                    <a:pt x="225958" y="85051"/>
                  </a:lnTo>
                  <a:lnTo>
                    <a:pt x="225958" y="15430"/>
                  </a:lnTo>
                  <a:lnTo>
                    <a:pt x="211792" y="11299"/>
                  </a:lnTo>
                  <a:lnTo>
                    <a:pt x="190939" y="6186"/>
                  </a:lnTo>
                  <a:lnTo>
                    <a:pt x="164916" y="1837"/>
                  </a:lnTo>
                  <a:lnTo>
                    <a:pt x="135242"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12285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6A728E-4252-4E94-BFA9-23412C97FDD9}"/>
              </a:ext>
            </a:extLst>
          </p:cNvPr>
          <p:cNvSpPr/>
          <p:nvPr/>
        </p:nvSpPr>
        <p:spPr>
          <a:xfrm>
            <a:off x="0" y="6020752"/>
            <a:ext cx="10693400" cy="9104948"/>
          </a:xfrm>
          <a:prstGeom prst="rect">
            <a:avLst/>
          </a:prstGeom>
          <a:solidFill>
            <a:srgbClr val="030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967665E-4DA9-40FF-8927-2FD2E5C81820}"/>
              </a:ext>
            </a:extLst>
          </p:cNvPr>
          <p:cNvSpPr/>
          <p:nvPr/>
        </p:nvSpPr>
        <p:spPr>
          <a:xfrm>
            <a:off x="0" y="-133350"/>
            <a:ext cx="10693400" cy="6154102"/>
          </a:xfrm>
          <a:prstGeom prst="rect">
            <a:avLst/>
          </a:prstGeom>
          <a:solidFill>
            <a:srgbClr val="F3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D7F1BC-2A1C-47D8-8D66-4163EBD0A269}"/>
              </a:ext>
            </a:extLst>
          </p:cNvPr>
          <p:cNvSpPr>
            <a:spLocks noGrp="1"/>
          </p:cNvSpPr>
          <p:nvPr>
            <p:ph type="title"/>
          </p:nvPr>
        </p:nvSpPr>
        <p:spPr>
          <a:xfrm>
            <a:off x="647346" y="2149197"/>
            <a:ext cx="9398708" cy="3508653"/>
          </a:xfrm>
        </p:spPr>
        <p:txBody>
          <a:bodyPr/>
          <a:lstStyle/>
          <a:p>
            <a:r>
              <a:rPr lang="en-US" sz="5400" b="0" i="1" dirty="0" err="1" smtClean="0">
                <a:latin typeface="Arial" panose="020B0604020202020204" pitchFamily="34" charset="0"/>
                <a:cs typeface="Arial" panose="020B0604020202020204" pitchFamily="34" charset="0"/>
              </a:rPr>
              <a:t>Zoek</a:t>
            </a:r>
            <a:r>
              <a:rPr lang="en-US" sz="5400" b="0" i="1" dirty="0" smtClean="0">
                <a:latin typeface="Arial" panose="020B0604020202020204" pitchFamily="34" charset="0"/>
                <a:cs typeface="Arial" panose="020B0604020202020204" pitchFamily="34" charset="0"/>
              </a:rPr>
              <a:t> </a:t>
            </a:r>
            <a:r>
              <a:rPr lang="en-US" sz="5400" b="0" i="1" dirty="0" err="1" smtClean="0">
                <a:latin typeface="Arial" panose="020B0604020202020204" pitchFamily="34" charset="0"/>
                <a:cs typeface="Arial" panose="020B0604020202020204" pitchFamily="34" charset="0"/>
              </a:rPr>
              <a:t>jij</a:t>
            </a:r>
            <a:r>
              <a:rPr lang="en-US" sz="5400" b="0" i="1" dirty="0" smtClean="0">
                <a:latin typeface="Arial" panose="020B0604020202020204" pitchFamily="34" charset="0"/>
                <a:cs typeface="Arial" panose="020B0604020202020204" pitchFamily="34" charset="0"/>
              </a:rPr>
              <a:t> </a:t>
            </a:r>
            <a:r>
              <a:rPr lang="en-US" sz="5400" b="0" i="1" dirty="0" err="1" smtClean="0">
                <a:latin typeface="Arial" panose="020B0604020202020204" pitchFamily="34" charset="0"/>
                <a:cs typeface="Arial" panose="020B0604020202020204" pitchFamily="34" charset="0"/>
              </a:rPr>
              <a:t>een</a:t>
            </a:r>
            <a:r>
              <a:rPr lang="en-US" sz="5400" b="0" i="1" dirty="0" smtClean="0">
                <a:latin typeface="Arial" panose="020B0604020202020204" pitchFamily="34" charset="0"/>
                <a:cs typeface="Arial" panose="020B0604020202020204" pitchFamily="34" charset="0"/>
              </a:rPr>
              <a:t> </a:t>
            </a:r>
            <a:r>
              <a:rPr lang="en-US" sz="5400" b="0" i="1" dirty="0" err="1" smtClean="0">
                <a:latin typeface="Arial" panose="020B0604020202020204" pitchFamily="34" charset="0"/>
                <a:cs typeface="Arial" panose="020B0604020202020204" pitchFamily="34" charset="0"/>
              </a:rPr>
              <a:t>leiderschaps-programma</a:t>
            </a:r>
            <a:r>
              <a:rPr lang="en-US" sz="5400" b="0" i="1" dirty="0" smtClean="0">
                <a:latin typeface="Arial" panose="020B0604020202020204" pitchFamily="34" charset="0"/>
                <a:cs typeface="Arial" panose="020B0604020202020204" pitchFamily="34" charset="0"/>
              </a:rPr>
              <a:t>, </a:t>
            </a:r>
            <a:r>
              <a:rPr lang="en-US" sz="5400" b="0" i="1" dirty="0" err="1" smtClean="0">
                <a:latin typeface="Arial" panose="020B0604020202020204" pitchFamily="34" charset="0"/>
                <a:cs typeface="Arial" panose="020B0604020202020204" pitchFamily="34" charset="0"/>
              </a:rPr>
              <a:t>gewoon</a:t>
            </a:r>
            <a:r>
              <a:rPr lang="en-US" sz="5400" b="0" i="1" dirty="0" smtClean="0">
                <a:latin typeface="Arial" panose="020B0604020202020204" pitchFamily="34" charset="0"/>
                <a:cs typeface="Arial" panose="020B0604020202020204" pitchFamily="34" charset="0"/>
              </a:rPr>
              <a:t> in NL?</a:t>
            </a:r>
            <a:r>
              <a:rPr lang="en-US" sz="6000" dirty="0">
                <a:latin typeface="Arial" panose="020B0604020202020204" pitchFamily="34" charset="0"/>
                <a:cs typeface="Arial" panose="020B0604020202020204" pitchFamily="34" charset="0"/>
              </a:rPr>
              <a:t/>
            </a:r>
            <a:br>
              <a:rPr lang="en-US" sz="6000" dirty="0">
                <a:latin typeface="Arial" panose="020B0604020202020204" pitchFamily="34" charset="0"/>
                <a:cs typeface="Arial" panose="020B0604020202020204" pitchFamily="34" charset="0"/>
              </a:rPr>
            </a:br>
            <a:r>
              <a:rPr lang="en-US" sz="6000" dirty="0" err="1" smtClean="0">
                <a:latin typeface="Arial" panose="020B0604020202020204" pitchFamily="34" charset="0"/>
                <a:cs typeface="Arial" panose="020B0604020202020204" pitchFamily="34" charset="0"/>
              </a:rPr>
              <a:t>Kies</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ons</a:t>
            </a:r>
            <a:r>
              <a:rPr lang="en-US" sz="6000" dirty="0" smtClean="0">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General Management Traineeship </a:t>
            </a:r>
            <a:endParaRPr lang="en-GB" sz="6000" dirty="0"/>
          </a:p>
        </p:txBody>
      </p:sp>
      <p:sp>
        <p:nvSpPr>
          <p:cNvPr id="3" name="Text Placeholder 2">
            <a:extLst>
              <a:ext uri="{FF2B5EF4-FFF2-40B4-BE49-F238E27FC236}">
                <a16:creationId xmlns:a16="http://schemas.microsoft.com/office/drawing/2014/main" id="{7493FB71-F5C6-4BC4-894B-9BCB1348860D}"/>
              </a:ext>
            </a:extLst>
          </p:cNvPr>
          <p:cNvSpPr>
            <a:spLocks noGrp="1"/>
          </p:cNvSpPr>
          <p:nvPr>
            <p:ph type="body" idx="1"/>
          </p:nvPr>
        </p:nvSpPr>
        <p:spPr>
          <a:xfrm>
            <a:off x="534670" y="6648450"/>
            <a:ext cx="9624060" cy="8309967"/>
          </a:xfrm>
        </p:spPr>
        <p:txBody>
          <a:bodyPr/>
          <a:lstStyle/>
          <a:p>
            <a:r>
              <a:rPr lang="en-US" sz="2400" dirty="0" err="1" smtClean="0">
                <a:solidFill>
                  <a:schemeClr val="bg1"/>
                </a:solidFill>
                <a:latin typeface="Arial" panose="020B0604020202020204" pitchFamily="34" charset="0"/>
                <a:cs typeface="Arial" panose="020B0604020202020204" pitchFamily="34" charset="0"/>
              </a:rPr>
              <a:t>Ondek</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meer</a:t>
            </a:r>
            <a:r>
              <a:rPr lang="en-US" sz="2400" dirty="0" smtClean="0">
                <a:solidFill>
                  <a:schemeClr val="bg1"/>
                </a:solidFill>
                <a:latin typeface="Arial" panose="020B0604020202020204" pitchFamily="34" charset="0"/>
                <a:cs typeface="Arial" panose="020B0604020202020204" pitchFamily="34" charset="0"/>
              </a:rPr>
              <a:t> over het locale</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General Management Traineeship </a:t>
            </a:r>
            <a:r>
              <a:rPr lang="en-US" sz="2400" dirty="0" smtClean="0">
                <a:solidFill>
                  <a:schemeClr val="bg1"/>
                </a:solidFill>
                <a:latin typeface="Arial" panose="020B0604020202020204" pitchFamily="34" charset="0"/>
                <a:cs typeface="Arial" panose="020B0604020202020204" pitchFamily="34" charset="0"/>
              </a:rPr>
              <a:t>(NL </a:t>
            </a:r>
            <a:r>
              <a:rPr lang="en-US" sz="2400" dirty="0" err="1" smtClean="0">
                <a:solidFill>
                  <a:schemeClr val="bg1"/>
                </a:solidFill>
                <a:latin typeface="Arial" panose="020B0604020202020204" pitchFamily="34" charset="0"/>
                <a:cs typeface="Arial" panose="020B0604020202020204" pitchFamily="34" charset="0"/>
              </a:rPr>
              <a:t>talig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Dit</a:t>
            </a:r>
            <a:r>
              <a:rPr lang="en-US" sz="2400" dirty="0" smtClean="0">
                <a:solidFill>
                  <a:schemeClr val="bg1"/>
                </a:solidFill>
                <a:latin typeface="Arial" panose="020B0604020202020204" pitchFamily="34" charset="0"/>
                <a:cs typeface="Arial" panose="020B0604020202020204" pitchFamily="34" charset="0"/>
              </a:rPr>
              <a:t> is </a:t>
            </a:r>
            <a:r>
              <a:rPr lang="en-US" sz="2400" dirty="0" err="1" smtClean="0">
                <a:solidFill>
                  <a:schemeClr val="bg1"/>
                </a:solidFill>
                <a:latin typeface="Arial" panose="020B0604020202020204" pitchFamily="34" charset="0"/>
                <a:cs typeface="Arial" panose="020B0604020202020204" pitchFamily="34" charset="0"/>
              </a:rPr>
              <a:t>een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andere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manier</a:t>
            </a:r>
            <a:r>
              <a:rPr lang="en-US" sz="2400" dirty="0" smtClean="0">
                <a:solidFill>
                  <a:schemeClr val="bg1"/>
                </a:solidFill>
                <a:latin typeface="Arial" panose="020B0604020202020204" pitchFamily="34" charset="0"/>
                <a:cs typeface="Arial" panose="020B0604020202020204" pitchFamily="34" charset="0"/>
              </a:rPr>
              <a:t> om </a:t>
            </a:r>
            <a:r>
              <a:rPr lang="en-US" sz="2400" dirty="0" err="1" smtClean="0">
                <a:solidFill>
                  <a:schemeClr val="bg1"/>
                </a:solidFill>
                <a:latin typeface="Arial" panose="020B0604020202020204" pitchFamily="34" charset="0"/>
                <a:cs typeface="Arial" panose="020B0604020202020204" pitchFamily="34" charset="0"/>
              </a:rPr>
              <a:t>bij</a:t>
            </a:r>
            <a:r>
              <a:rPr lang="en-US" sz="2400" dirty="0" smtClean="0">
                <a:solidFill>
                  <a:schemeClr val="bg1"/>
                </a:solidFill>
                <a:latin typeface="Arial" panose="020B0604020202020204" pitchFamily="34" charset="0"/>
                <a:cs typeface="Arial" panose="020B0604020202020204" pitchFamily="34" charset="0"/>
              </a:rPr>
              <a:t> Eurofins je </a:t>
            </a:r>
            <a:r>
              <a:rPr lang="en-US" sz="2400" dirty="0" err="1" smtClean="0">
                <a:solidFill>
                  <a:schemeClr val="bg1"/>
                </a:solidFill>
                <a:latin typeface="Arial" panose="020B0604020202020204" pitchFamily="34" charset="0"/>
                <a:cs typeface="Arial" panose="020B0604020202020204" pitchFamily="34" charset="0"/>
              </a:rPr>
              <a:t>carrière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kickstarten</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err="1" smtClean="0">
                <a:solidFill>
                  <a:schemeClr val="bg1"/>
                </a:solidFill>
                <a:latin typeface="Arial" panose="020B0604020202020204" pitchFamily="34" charset="0"/>
                <a:cs typeface="Arial" panose="020B0604020202020204" pitchFamily="34" charset="0"/>
              </a:rPr>
              <a:t>Dit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programma</a:t>
            </a:r>
            <a:r>
              <a:rPr lang="en-US" sz="2400" dirty="0" smtClean="0">
                <a:solidFill>
                  <a:schemeClr val="bg1"/>
                </a:solidFill>
                <a:latin typeface="Arial" panose="020B0604020202020204" pitchFamily="34" charset="0"/>
                <a:cs typeface="Arial" panose="020B0604020202020204" pitchFamily="34" charset="0"/>
              </a:rPr>
              <a:t> is </a:t>
            </a:r>
            <a:r>
              <a:rPr lang="en-US" sz="2400" dirty="0" err="1" smtClean="0">
                <a:solidFill>
                  <a:schemeClr val="bg1"/>
                </a:solidFill>
                <a:latin typeface="Arial" panose="020B0604020202020204" pitchFamily="34" charset="0"/>
                <a:cs typeface="Arial" panose="020B0604020202020204" pitchFamily="34" charset="0"/>
              </a:rPr>
              <a:t>bedoelt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voor</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afgestudeerden</a:t>
            </a:r>
            <a:r>
              <a:rPr lang="en-US" sz="2400" dirty="0" smtClean="0">
                <a:solidFill>
                  <a:schemeClr val="bg1"/>
                </a:solidFill>
                <a:latin typeface="Arial" panose="020B0604020202020204" pitchFamily="34" charset="0"/>
                <a:cs typeface="Arial" panose="020B0604020202020204" pitchFamily="34" charset="0"/>
              </a:rPr>
              <a:t> die </a:t>
            </a:r>
            <a:r>
              <a:rPr lang="en-US" sz="2400" dirty="0" err="1" smtClean="0">
                <a:solidFill>
                  <a:schemeClr val="bg1"/>
                </a:solidFill>
                <a:latin typeface="Arial" panose="020B0604020202020204" pitchFamily="34" charset="0"/>
                <a:cs typeface="Arial" panose="020B0604020202020204" pitchFamily="34" charset="0"/>
              </a:rPr>
              <a:t>hun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leiderschaps</a:t>
            </a:r>
            <a:r>
              <a:rPr lang="en-US" sz="2400" dirty="0" err="1" smtClean="0">
                <a:solidFill>
                  <a:schemeClr val="bg1"/>
                </a:solidFill>
                <a:latin typeface="Arial" panose="020B0604020202020204" pitchFamily="34" charset="0"/>
                <a:cs typeface="Arial" panose="020B0604020202020204" pitchFamily="34" charset="0"/>
              </a:rPr>
              <a:t>vaardigheden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willen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ontwikkelen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na</a:t>
            </a:r>
            <a:r>
              <a:rPr lang="en-US" sz="2400" dirty="0" smtClean="0">
                <a:solidFill>
                  <a:schemeClr val="bg1"/>
                </a:solidFill>
                <a:latin typeface="Arial" panose="020B0604020202020204" pitchFamily="34" charset="0"/>
                <a:cs typeface="Arial" panose="020B0604020202020204" pitchFamily="34" charset="0"/>
              </a:rPr>
              <a:t> 2 </a:t>
            </a:r>
            <a:r>
              <a:rPr lang="en-US" sz="2400" dirty="0" err="1" smtClean="0">
                <a:solidFill>
                  <a:schemeClr val="bg1"/>
                </a:solidFill>
                <a:latin typeface="Arial" panose="020B0604020202020204" pitchFamily="34" charset="0"/>
                <a:cs typeface="Arial" panose="020B0604020202020204" pitchFamily="34" charset="0"/>
              </a:rPr>
              <a:t>jaar</a:t>
            </a:r>
            <a:r>
              <a:rPr lang="en-US" sz="2400" dirty="0" smtClean="0">
                <a:solidFill>
                  <a:schemeClr val="bg1"/>
                </a:solidFill>
                <a:latin typeface="Arial" panose="020B0604020202020204" pitchFamily="34" charset="0"/>
                <a:cs typeface="Arial" panose="020B0604020202020204" pitchFamily="34" charset="0"/>
              </a:rPr>
              <a:t> in </a:t>
            </a:r>
            <a:r>
              <a:rPr lang="en-US" sz="2400" dirty="0" err="1" smtClean="0">
                <a:solidFill>
                  <a:schemeClr val="bg1"/>
                </a:solidFill>
                <a:latin typeface="Arial" panose="020B0604020202020204" pitchFamily="34" charset="0"/>
                <a:cs typeface="Arial" panose="020B0604020202020204" pitchFamily="34" charset="0"/>
              </a:rPr>
              <a:t>staat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zijn</a:t>
            </a:r>
            <a:r>
              <a:rPr lang="en-US" sz="2400" dirty="0" smtClean="0">
                <a:solidFill>
                  <a:schemeClr val="bg1"/>
                </a:solidFill>
                <a:latin typeface="Arial" panose="020B0604020202020204" pitchFamily="34" charset="0"/>
                <a:cs typeface="Arial" panose="020B0604020202020204" pitchFamily="34" charset="0"/>
              </a:rPr>
              <a:t> om </a:t>
            </a:r>
            <a:r>
              <a:rPr lang="en-US" sz="2400" dirty="0" err="1" smtClean="0">
                <a:solidFill>
                  <a:schemeClr val="bg1"/>
                </a:solidFill>
                <a:latin typeface="Arial" panose="020B0604020202020204" pitchFamily="34" charset="0"/>
                <a:cs typeface="Arial" panose="020B0604020202020204" pitchFamily="34" charset="0"/>
              </a:rPr>
              <a:t>een</a:t>
            </a:r>
            <a:r>
              <a:rPr lang="en-US" sz="2400" dirty="0" smtClean="0">
                <a:solidFill>
                  <a:schemeClr val="bg1"/>
                </a:solidFill>
                <a:latin typeface="Arial" panose="020B0604020202020204" pitchFamily="34" charset="0"/>
                <a:cs typeface="Arial" panose="020B0604020202020204" pitchFamily="34" charset="0"/>
              </a:rPr>
              <a:t> team </a:t>
            </a:r>
            <a:r>
              <a:rPr lang="en-US" sz="2400" dirty="0" err="1" smtClean="0">
                <a:solidFill>
                  <a:schemeClr val="bg1"/>
                </a:solidFill>
                <a:latin typeface="Arial" panose="020B0604020202020204" pitchFamily="34" charset="0"/>
                <a:cs typeface="Arial" panose="020B0604020202020204" pitchFamily="34" charset="0"/>
              </a:rPr>
              <a:t>te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managen</a:t>
            </a:r>
            <a:r>
              <a:rPr lang="en-US" sz="2400" dirty="0" smtClean="0">
                <a:solidFill>
                  <a:schemeClr val="bg1"/>
                </a:solidFill>
                <a:latin typeface="Arial" panose="020B0604020202020204" pitchFamily="34" charset="0"/>
                <a:cs typeface="Arial" panose="020B0604020202020204" pitchFamily="34" charset="0"/>
              </a:rPr>
              <a:t>. </a:t>
            </a:r>
          </a:p>
          <a:p>
            <a:endParaRPr lang="en-US" sz="2400" dirty="0">
              <a:solidFill>
                <a:schemeClr val="bg1"/>
              </a:solidFill>
              <a:latin typeface="Arial" panose="020B0604020202020204" pitchFamily="34" charset="0"/>
              <a:cs typeface="Arial" panose="020B0604020202020204" pitchFamily="34" charset="0"/>
            </a:endParaRPr>
          </a:p>
          <a:p>
            <a:r>
              <a:rPr lang="en-US" sz="2400" dirty="0" err="1" smtClean="0">
                <a:solidFill>
                  <a:schemeClr val="bg1"/>
                </a:solidFill>
                <a:latin typeface="Arial" panose="020B0604020202020204" pitchFamily="34" charset="0"/>
                <a:cs typeface="Arial" panose="020B0604020202020204" pitchFamily="34" charset="0"/>
              </a:rPr>
              <a:t>Heb</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jij</a:t>
            </a:r>
            <a:r>
              <a:rPr lang="en-US" sz="2400" dirty="0" smtClean="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a:t>
            </a:r>
            <a:r>
              <a:rPr lang="en-US" sz="2400" dirty="0" err="1" smtClean="0">
                <a:solidFill>
                  <a:schemeClr val="bg1"/>
                </a:solidFill>
                <a:latin typeface="Arial" panose="020B0604020202020204" pitchFamily="34" charset="0"/>
                <a:cs typeface="Arial" panose="020B0604020202020204" pitchFamily="34" charset="0"/>
              </a:rPr>
              <a:t>zicht</a:t>
            </a:r>
            <a:r>
              <a:rPr lang="en-US" sz="2400" dirty="0" smtClean="0">
                <a:solidFill>
                  <a:schemeClr val="bg1"/>
                </a:solidFill>
                <a:latin typeface="Arial" panose="020B0604020202020204" pitchFamily="34" charset="0"/>
                <a:cs typeface="Arial" panose="020B0604020202020204" pitchFamily="34" charset="0"/>
              </a:rPr>
              <a:t> op) </a:t>
            </a:r>
            <a:r>
              <a:rPr lang="en-US" sz="2400" dirty="0" err="1" smtClean="0">
                <a:solidFill>
                  <a:schemeClr val="bg1"/>
                </a:solidFill>
                <a:latin typeface="Arial" panose="020B0604020202020204" pitchFamily="34" charset="0"/>
                <a:cs typeface="Arial" panose="020B0604020202020204" pitchFamily="34" charset="0"/>
              </a:rPr>
              <a:t>jouw</a:t>
            </a:r>
            <a:r>
              <a:rPr lang="en-US" sz="2400" dirty="0" smtClean="0">
                <a:solidFill>
                  <a:schemeClr val="bg1"/>
                </a:solidFill>
                <a:latin typeface="Arial" panose="020B0604020202020204" pitchFamily="34" charset="0"/>
                <a:cs typeface="Arial" panose="020B0604020202020204" pitchFamily="34" charset="0"/>
              </a:rPr>
              <a:t> WO diploma </a:t>
            </a:r>
            <a:r>
              <a:rPr lang="en-US" sz="2400" dirty="0" err="1" smtClean="0">
                <a:solidFill>
                  <a:schemeClr val="bg1"/>
                </a:solidFill>
                <a:latin typeface="Arial" panose="020B0604020202020204" pitchFamily="34" charset="0"/>
                <a:cs typeface="Arial" panose="020B0604020202020204" pitchFamily="34" charset="0"/>
              </a:rPr>
              <a:t>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ervaring</a:t>
            </a:r>
            <a:r>
              <a:rPr lang="en-US" sz="2400" dirty="0" smtClean="0">
                <a:solidFill>
                  <a:schemeClr val="bg1"/>
                </a:solidFill>
                <a:latin typeface="Arial" panose="020B0604020202020204" pitchFamily="34" charset="0"/>
                <a:cs typeface="Arial" panose="020B0604020202020204" pitchFamily="34" charset="0"/>
              </a:rPr>
              <a:t> met </a:t>
            </a:r>
            <a:r>
              <a:rPr lang="en-US" sz="2400" dirty="0" err="1" smtClean="0">
                <a:solidFill>
                  <a:schemeClr val="bg1"/>
                </a:solidFill>
                <a:latin typeface="Arial" panose="020B0604020202020204" pitchFamily="34" charset="0"/>
                <a:cs typeface="Arial" panose="020B0604020202020204" pitchFamily="34" charset="0"/>
              </a:rPr>
              <a:t>leiderschap</a:t>
            </a:r>
            <a:r>
              <a:rPr lang="en-US" sz="2400" dirty="0" smtClean="0">
                <a:solidFill>
                  <a:schemeClr val="bg1"/>
                </a:solidFill>
                <a:latin typeface="Arial" panose="020B0604020202020204" pitchFamily="34" charset="0"/>
                <a:cs typeface="Arial" panose="020B0604020202020204" pitchFamily="34" charset="0"/>
              </a:rPr>
              <a:t>? Ben </a:t>
            </a:r>
            <a:r>
              <a:rPr lang="en-US" sz="2400" dirty="0" err="1" smtClean="0">
                <a:solidFill>
                  <a:schemeClr val="bg1"/>
                </a:solidFill>
                <a:latin typeface="Arial" panose="020B0604020202020204" pitchFamily="34" charset="0"/>
                <a:cs typeface="Arial" panose="020B0604020202020204" pitchFamily="34" charset="0"/>
              </a:rPr>
              <a:t>jij</a:t>
            </a:r>
            <a:r>
              <a:rPr lang="en-US" sz="2400" dirty="0" smtClean="0">
                <a:solidFill>
                  <a:schemeClr val="bg1"/>
                </a:solidFill>
                <a:latin typeface="Arial" panose="020B0604020202020204" pitchFamily="34" charset="0"/>
                <a:cs typeface="Arial" panose="020B0604020202020204" pitchFamily="34" charset="0"/>
              </a:rPr>
              <a:t> in </a:t>
            </a:r>
            <a:r>
              <a:rPr lang="en-US" sz="2400" dirty="0" err="1" smtClean="0">
                <a:solidFill>
                  <a:schemeClr val="bg1"/>
                </a:solidFill>
                <a:latin typeface="Arial" panose="020B0604020202020204" pitchFamily="34" charset="0"/>
                <a:cs typeface="Arial" panose="020B0604020202020204" pitchFamily="34" charset="0"/>
              </a:rPr>
              <a:t>staat</a:t>
            </a:r>
            <a:r>
              <a:rPr lang="en-US" sz="2400" dirty="0" smtClean="0">
                <a:solidFill>
                  <a:schemeClr val="bg1"/>
                </a:solidFill>
                <a:latin typeface="Arial" panose="020B0604020202020204" pitchFamily="34" charset="0"/>
                <a:cs typeface="Arial" panose="020B0604020202020204" pitchFamily="34" charset="0"/>
              </a:rPr>
              <a:t> om stakeholders </a:t>
            </a:r>
            <a:r>
              <a:rPr lang="en-US" sz="2400" dirty="0" err="1" smtClean="0">
                <a:solidFill>
                  <a:schemeClr val="bg1"/>
                </a:solidFill>
                <a:latin typeface="Arial" panose="020B0604020202020204" pitchFamily="34" charset="0"/>
                <a:cs typeface="Arial" panose="020B0604020202020204" pitchFamily="34" charset="0"/>
              </a:rPr>
              <a:t>te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managen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Krijg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jij</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anderen</a:t>
            </a:r>
            <a:r>
              <a:rPr lang="en-US" sz="2400" dirty="0" smtClean="0">
                <a:solidFill>
                  <a:schemeClr val="bg1"/>
                </a:solidFill>
                <a:latin typeface="Arial" panose="020B0604020202020204" pitchFamily="34" charset="0"/>
                <a:cs typeface="Arial" panose="020B0604020202020204" pitchFamily="34" charset="0"/>
              </a:rPr>
              <a:t> in </a:t>
            </a:r>
            <a:r>
              <a:rPr lang="en-US" sz="2400" dirty="0" err="1" smtClean="0">
                <a:solidFill>
                  <a:schemeClr val="bg1"/>
                </a:solidFill>
                <a:latin typeface="Arial" panose="020B0604020202020204" pitchFamily="34" charset="0"/>
                <a:cs typeface="Arial" panose="020B0604020202020204" pitchFamily="34" charset="0"/>
              </a:rPr>
              <a:t>beweging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hou</a:t>
            </a:r>
            <a:r>
              <a:rPr lang="en-US" sz="2400" dirty="0" smtClean="0">
                <a:solidFill>
                  <a:schemeClr val="bg1"/>
                </a:solidFill>
                <a:latin typeface="Arial" panose="020B0604020202020204" pitchFamily="34" charset="0"/>
                <a:cs typeface="Arial" panose="020B0604020202020204" pitchFamily="34" charset="0"/>
              </a:rPr>
              <a:t> je het </a:t>
            </a:r>
            <a:r>
              <a:rPr lang="en-US" sz="2400" dirty="0" err="1" smtClean="0">
                <a:solidFill>
                  <a:schemeClr val="bg1"/>
                </a:solidFill>
                <a:latin typeface="Arial" panose="020B0604020202020204" pitchFamily="34" charset="0"/>
                <a:cs typeface="Arial" panose="020B0604020202020204" pitchFamily="34" charset="0"/>
              </a:rPr>
              <a:t>overzicht</a:t>
            </a:r>
            <a:r>
              <a:rPr lang="en-US" sz="2400" dirty="0" smtClean="0">
                <a:solidFill>
                  <a:schemeClr val="bg1"/>
                </a:solidFill>
                <a:latin typeface="Arial" panose="020B0604020202020204" pitchFamily="34" charset="0"/>
                <a:cs typeface="Arial" panose="020B0604020202020204" pitchFamily="34" charset="0"/>
              </a:rPr>
              <a:t> in </a:t>
            </a:r>
            <a:r>
              <a:rPr lang="en-US" sz="2400" dirty="0" err="1" smtClean="0">
                <a:solidFill>
                  <a:schemeClr val="bg1"/>
                </a:solidFill>
                <a:latin typeface="Arial" panose="020B0604020202020204" pitchFamily="34" charset="0"/>
                <a:cs typeface="Arial" panose="020B0604020202020204" pitchFamily="34" charset="0"/>
              </a:rPr>
              <a:t>een</a:t>
            </a:r>
            <a:r>
              <a:rPr lang="en-US" sz="2400" dirty="0" smtClean="0">
                <a:solidFill>
                  <a:schemeClr val="bg1"/>
                </a:solidFill>
                <a:latin typeface="Arial" panose="020B0604020202020204" pitchFamily="34" charset="0"/>
                <a:cs typeface="Arial" panose="020B0604020202020204" pitchFamily="34" charset="0"/>
              </a:rPr>
              <a:t> project met </a:t>
            </a:r>
            <a:r>
              <a:rPr lang="en-US" sz="2400" dirty="0" err="1" smtClean="0">
                <a:solidFill>
                  <a:schemeClr val="bg1"/>
                </a:solidFill>
                <a:latin typeface="Arial" panose="020B0604020202020204" pitchFamily="34" charset="0"/>
                <a:cs typeface="Arial" panose="020B0604020202020204" pitchFamily="34" charset="0"/>
              </a:rPr>
              <a:t>complexe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processen</a:t>
            </a:r>
            <a:r>
              <a:rPr lang="en-US" sz="2400" dirty="0" smtClean="0">
                <a:solidFill>
                  <a:schemeClr val="bg1"/>
                </a:solidFill>
                <a:latin typeface="Arial" panose="020B0604020202020204" pitchFamily="34" charset="0"/>
                <a:cs typeface="Arial" panose="020B0604020202020204" pitchFamily="34" charset="0"/>
              </a:rPr>
              <a:t>? </a:t>
            </a:r>
          </a:p>
          <a:p>
            <a:endParaRPr lang="en-US" sz="2400" dirty="0">
              <a:solidFill>
                <a:schemeClr val="bg1"/>
              </a:solidFill>
              <a:latin typeface="Arial" panose="020B0604020202020204" pitchFamily="34" charset="0"/>
              <a:cs typeface="Arial" panose="020B0604020202020204" pitchFamily="34" charset="0"/>
            </a:endParaRPr>
          </a:p>
          <a:p>
            <a:r>
              <a:rPr lang="en-US" sz="2800" b="1" dirty="0" err="1" smtClean="0">
                <a:solidFill>
                  <a:schemeClr val="bg1"/>
                </a:solidFill>
                <a:latin typeface="Arial" panose="020B0604020202020204" pitchFamily="34" charset="0"/>
                <a:cs typeface="Arial" panose="020B0604020202020204" pitchFamily="34" charset="0"/>
              </a:rPr>
              <a:t>Interesse</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err="1" smtClean="0">
                <a:solidFill>
                  <a:schemeClr val="bg1"/>
                </a:solidFill>
                <a:latin typeface="Arial" panose="020B0604020202020204" pitchFamily="34" charset="0"/>
                <a:cs typeface="Arial" panose="020B0604020202020204" pitchFamily="34" charset="0"/>
              </a:rPr>
              <a:t>Solliciteren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kan</a:t>
            </a:r>
            <a:r>
              <a:rPr lang="en-US" sz="2400" dirty="0" smtClean="0">
                <a:solidFill>
                  <a:schemeClr val="bg1"/>
                </a:solidFill>
                <a:latin typeface="Arial" panose="020B0604020202020204" pitchFamily="34" charset="0"/>
                <a:cs typeface="Arial" panose="020B0604020202020204" pitchFamily="34" charset="0"/>
              </a:rPr>
              <a:t> het hele </a:t>
            </a:r>
            <a:r>
              <a:rPr lang="en-US" sz="2400" dirty="0" err="1" smtClean="0">
                <a:solidFill>
                  <a:schemeClr val="bg1"/>
                </a:solidFill>
                <a:latin typeface="Arial" panose="020B0604020202020204" pitchFamily="34" charset="0"/>
                <a:cs typeface="Arial" panose="020B0604020202020204" pitchFamily="34" charset="0"/>
              </a:rPr>
              <a:t>jaar</a:t>
            </a:r>
            <a:r>
              <a:rPr lang="en-US" sz="2400" dirty="0" smtClean="0">
                <a:solidFill>
                  <a:schemeClr val="bg1"/>
                </a:solidFill>
                <a:latin typeface="Arial" panose="020B0604020202020204" pitchFamily="34" charset="0"/>
                <a:cs typeface="Arial" panose="020B0604020202020204" pitchFamily="34" charset="0"/>
              </a:rPr>
              <a:t> door! De </a:t>
            </a:r>
            <a:r>
              <a:rPr lang="en-US" sz="2400" dirty="0" err="1" smtClean="0">
                <a:solidFill>
                  <a:schemeClr val="bg1"/>
                </a:solidFill>
                <a:latin typeface="Arial" panose="020B0604020202020204" pitchFamily="34" charset="0"/>
                <a:cs typeface="Arial" panose="020B0604020202020204" pitchFamily="34" charset="0"/>
              </a:rPr>
              <a:t>startdatum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overleggen</a:t>
            </a:r>
            <a:r>
              <a:rPr lang="en-US" sz="2400" dirty="0" smtClean="0">
                <a:solidFill>
                  <a:schemeClr val="bg1"/>
                </a:solidFill>
                <a:latin typeface="Arial" panose="020B0604020202020204" pitchFamily="34" charset="0"/>
                <a:cs typeface="Arial" panose="020B0604020202020204" pitchFamily="34" charset="0"/>
              </a:rPr>
              <a:t> we met </a:t>
            </a:r>
            <a:r>
              <a:rPr lang="en-US" sz="2400" dirty="0" err="1" smtClean="0">
                <a:solidFill>
                  <a:schemeClr val="bg1"/>
                </a:solidFill>
                <a:latin typeface="Arial" panose="020B0604020202020204" pitchFamily="34" charset="0"/>
                <a:cs typeface="Arial" panose="020B0604020202020204" pitchFamily="34" charset="0"/>
              </a:rPr>
              <a:t>elkaar</a:t>
            </a:r>
            <a:r>
              <a:rPr lang="en-US" sz="2400" dirty="0" smtClean="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err="1" smtClean="0">
                <a:solidFill>
                  <a:schemeClr val="bg1"/>
                </a:solidFill>
                <a:latin typeface="Arial" panose="020B0604020202020204" pitchFamily="34" charset="0"/>
                <a:cs typeface="Arial" panose="020B0604020202020204" pitchFamily="34" charset="0"/>
              </a:rPr>
              <a:t>Voor</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meer</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informatie</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kan</a:t>
            </a:r>
            <a:r>
              <a:rPr lang="en-US" sz="2400" dirty="0" smtClean="0">
                <a:solidFill>
                  <a:schemeClr val="bg1"/>
                </a:solidFill>
                <a:latin typeface="Arial" panose="020B0604020202020204" pitchFamily="34" charset="0"/>
                <a:cs typeface="Arial" panose="020B0604020202020204" pitchFamily="34" charset="0"/>
              </a:rPr>
              <a:t> je contact </a:t>
            </a:r>
            <a:r>
              <a:rPr lang="en-US" sz="2400" dirty="0" err="1" smtClean="0">
                <a:solidFill>
                  <a:schemeClr val="bg1"/>
                </a:solidFill>
                <a:latin typeface="Arial" panose="020B0604020202020204" pitchFamily="34" charset="0"/>
                <a:cs typeface="Arial" panose="020B0604020202020204" pitchFamily="34" charset="0"/>
              </a:rPr>
              <a:t>opnemen</a:t>
            </a:r>
            <a:r>
              <a:rPr lang="en-US" sz="2400" dirty="0" smtClean="0">
                <a:solidFill>
                  <a:schemeClr val="bg1"/>
                </a:solidFill>
                <a:latin typeface="Arial" panose="020B0604020202020204" pitchFamily="34" charset="0"/>
                <a:cs typeface="Arial" panose="020B0604020202020204" pitchFamily="34" charset="0"/>
              </a:rPr>
              <a:t> met </a:t>
            </a:r>
            <a:r>
              <a:rPr lang="en-US" sz="2400" b="1" dirty="0" smtClean="0">
                <a:solidFill>
                  <a:schemeClr val="bg1"/>
                </a:solidFill>
                <a:latin typeface="Arial" panose="020B0604020202020204" pitchFamily="34" charset="0"/>
                <a:cs typeface="Arial" panose="020B0604020202020204" pitchFamily="34" charset="0"/>
              </a:rPr>
              <a:t>Anne </a:t>
            </a:r>
            <a:r>
              <a:rPr lang="en-US" sz="2400" b="1" dirty="0">
                <a:solidFill>
                  <a:schemeClr val="bg1"/>
                </a:solidFill>
                <a:latin typeface="Arial" panose="020B0604020202020204" pitchFamily="34" charset="0"/>
                <a:cs typeface="Arial" panose="020B0604020202020204" pitchFamily="34" charset="0"/>
              </a:rPr>
              <a:t>ter Huerne</a:t>
            </a:r>
            <a:r>
              <a:rPr lang="en-US" sz="2400" dirty="0">
                <a:solidFill>
                  <a:schemeClr val="bg1"/>
                </a:solidFill>
                <a:latin typeface="Arial" panose="020B0604020202020204" pitchFamily="34" charset="0"/>
                <a:cs typeface="Arial" panose="020B0604020202020204" pitchFamily="34" charset="0"/>
              </a:rPr>
              <a:t>, Campus Recruiter and Trainee Manager, </a:t>
            </a:r>
            <a:r>
              <a:rPr lang="en-US" sz="2400" b="1" dirty="0" smtClean="0">
                <a:solidFill>
                  <a:schemeClr val="bg1"/>
                </a:solidFill>
                <a:latin typeface="Arial" panose="020B0604020202020204" pitchFamily="34" charset="0"/>
                <a:cs typeface="Arial" panose="020B0604020202020204" pitchFamily="34" charset="0"/>
              </a:rPr>
              <a:t>+31</a:t>
            </a:r>
            <a:r>
              <a:rPr lang="en-US" sz="2400" b="1" dirty="0" smtClean="0">
                <a:solidFill>
                  <a:schemeClr val="bg1"/>
                </a:solidFill>
                <a:latin typeface="Arial" panose="020B0604020202020204" pitchFamily="34" charset="0"/>
                <a:cs typeface="Arial" panose="020B0604020202020204" pitchFamily="34" charset="0"/>
              </a:rPr>
              <a:t>647075222</a:t>
            </a:r>
            <a:r>
              <a:rPr lang="en-US" sz="2400" dirty="0" smtClean="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or </a:t>
            </a:r>
            <a:r>
              <a:rPr lang="en-US" sz="2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anneterhuerne@eurofins.com</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Apply here</a:t>
            </a:r>
            <a:endParaRPr lang="en-GB" sz="2800" b="1"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E72375DF-2539-4FC2-84C7-134446DB5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29" y="659667"/>
            <a:ext cx="3754058" cy="1003690"/>
          </a:xfrm>
          <a:prstGeom prst="rect">
            <a:avLst/>
          </a:prstGeom>
        </p:spPr>
      </p:pic>
    </p:spTree>
    <p:extLst>
      <p:ext uri="{BB962C8B-B14F-4D97-AF65-F5344CB8AC3E}">
        <p14:creationId xmlns:p14="http://schemas.microsoft.com/office/powerpoint/2010/main" val="1763941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1B8B39DCC7A498AD5519537E43881" ma:contentTypeVersion="0" ma:contentTypeDescription="Create a new document." ma:contentTypeScope="" ma:versionID="b39346b7ab335b057efd4a4dbbfbec4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A30082-A5C2-484E-9D29-7931034FE3A5}">
  <ds:schemaRefs>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8476CBE-A30C-41A8-8638-FB4AB1557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6AFC456-FAD2-40ED-938E-716A7853D8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3508</TotalTime>
  <Words>1677</Words>
  <Application>Microsoft Office PowerPoint</Application>
  <PresentationFormat>Custom</PresentationFormat>
  <Paragraphs>103</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Roboto</vt:lpstr>
      <vt:lpstr>Office Theme</vt:lpstr>
      <vt:lpstr>FAST FORWARD</vt:lpstr>
      <vt:lpstr>PowerPoint Presentation</vt:lpstr>
      <vt:lpstr>FAQ</vt:lpstr>
      <vt:lpstr>Application and  selection process</vt:lpstr>
      <vt:lpstr>PowerPoint Presentation</vt:lpstr>
      <vt:lpstr>Zoek jij een leiderschaps-programma, gewoon in NL? Kies ons General Management Traineeship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Forward Your Career Visual</dc:title>
  <dc:creator>Santiago Fernandez</dc:creator>
  <cp:lastModifiedBy>Anne ter Huerne</cp:lastModifiedBy>
  <cp:revision>111</cp:revision>
  <dcterms:created xsi:type="dcterms:W3CDTF">2021-10-07T09:18:54Z</dcterms:created>
  <dcterms:modified xsi:type="dcterms:W3CDTF">2021-12-16T09:42:27Z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2021-10-07T00:00:00Z</vt:filetime>
  </property>
  <property fmtid="{D5CDD505-2E9C-101B-9397-08002B2CF9AE}" pid="3" name="Creator">
    <vt:lpwstr>Adobe Illustrator 25.4 (Windows)</vt:lpwstr>
  </property>
  <property fmtid="{D5CDD505-2E9C-101B-9397-08002B2CF9AE}" pid="4" name="LastSaved">
    <vt:filetime>2021-10-07T00:00:00Z</vt:filetime>
  </property>
  <property fmtid="{D5CDD505-2E9C-101B-9397-08002B2CF9AE}" pid="5" name="ContentTypeId">
    <vt:lpwstr>0x010100E661B8B39DCC7A498AD5519537E43881</vt:lpwstr>
  </property>
</Properties>
</file>